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7" r:id="rId3"/>
    <p:sldId id="309" r:id="rId4"/>
    <p:sldId id="266" r:id="rId5"/>
    <p:sldId id="267" r:id="rId6"/>
    <p:sldId id="259" r:id="rId7"/>
    <p:sldId id="310" r:id="rId8"/>
    <p:sldId id="264" r:id="rId9"/>
    <p:sldId id="311" r:id="rId10"/>
    <p:sldId id="275" r:id="rId11"/>
    <p:sldId id="312" r:id="rId12"/>
    <p:sldId id="268" r:id="rId13"/>
    <p:sldId id="308" r:id="rId14"/>
    <p:sldId id="260" r:id="rId15"/>
    <p:sldId id="313" r:id="rId16"/>
    <p:sldId id="261" r:id="rId17"/>
    <p:sldId id="307" r:id="rId18"/>
    <p:sldId id="279" r:id="rId19"/>
    <p:sldId id="280" r:id="rId20"/>
    <p:sldId id="314" r:id="rId21"/>
    <p:sldId id="282" r:id="rId22"/>
    <p:sldId id="283" r:id="rId23"/>
    <p:sldId id="284" r:id="rId24"/>
    <p:sldId id="315" r:id="rId25"/>
    <p:sldId id="298" r:id="rId26"/>
    <p:sldId id="306" r:id="rId27"/>
    <p:sldId id="285" r:id="rId28"/>
    <p:sldId id="286" r:id="rId29"/>
    <p:sldId id="287" r:id="rId30"/>
    <p:sldId id="305" r:id="rId31"/>
    <p:sldId id="294" r:id="rId32"/>
    <p:sldId id="289" r:id="rId33"/>
    <p:sldId id="290" r:id="rId34"/>
    <p:sldId id="292" r:id="rId35"/>
    <p:sldId id="304" r:id="rId36"/>
    <p:sldId id="293" r:id="rId37"/>
    <p:sldId id="300" r:id="rId38"/>
    <p:sldId id="303" r:id="rId39"/>
    <p:sldId id="262" r:id="rId40"/>
    <p:sldId id="301" r:id="rId41"/>
    <p:sldId id="263" r:id="rId42"/>
    <p:sldId id="302" r:id="rId43"/>
    <p:sldId id="25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4660"/>
  </p:normalViewPr>
  <p:slideViewPr>
    <p:cSldViewPr snapToGrid="0">
      <p:cViewPr varScale="1">
        <p:scale>
          <a:sx n="108" d="100"/>
          <a:sy n="108" d="100"/>
        </p:scale>
        <p:origin x="69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 Target="../slides/slide43.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diagrams/_rels/data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 Target="../slides/slide43.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diagrams/_rels/data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ata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ata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7.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8.png"/><Relationship Id="rId7" Type="http://schemas.openxmlformats.org/officeDocument/2006/relationships/image" Target="../media/image64.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9.svg"/><Relationship Id="rId9" Type="http://schemas.openxmlformats.org/officeDocument/2006/relationships/image" Target="../media/image66.png"/></Relationships>
</file>

<file path=ppt/diagrams/_rels/data8.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8.png"/><Relationship Id="rId7" Type="http://schemas.openxmlformats.org/officeDocument/2006/relationships/image" Target="../media/image64.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9.svg"/><Relationship Id="rId9" Type="http://schemas.openxmlformats.org/officeDocument/2006/relationships/image" Target="../media/image6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3.svg"/><Relationship Id="rId1" Type="http://schemas.openxmlformats.org/officeDocument/2006/relationships/image" Target="../media/image10.png"/><Relationship Id="rId6" Type="http://schemas.openxmlformats.org/officeDocument/2006/relationships/image" Target="../media/image7.svg"/><Relationship Id="rId5" Type="http://schemas.openxmlformats.org/officeDocument/2006/relationships/image" Target="../media/image1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3.svg"/><Relationship Id="rId1" Type="http://schemas.openxmlformats.org/officeDocument/2006/relationships/image" Target="../media/image10.png"/><Relationship Id="rId6" Type="http://schemas.openxmlformats.org/officeDocument/2006/relationships/image" Target="../media/image7.svg"/><Relationship Id="rId5" Type="http://schemas.openxmlformats.org/officeDocument/2006/relationships/image" Target="../media/image12.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svg"/><Relationship Id="rId1" Type="http://schemas.openxmlformats.org/officeDocument/2006/relationships/image" Target="../media/image29.png"/><Relationship Id="rId4" Type="http://schemas.openxmlformats.org/officeDocument/2006/relationships/image" Target="../media/image2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svg"/><Relationship Id="rId1" Type="http://schemas.openxmlformats.org/officeDocument/2006/relationships/image" Target="../media/image29.png"/><Relationship Id="rId4" Type="http://schemas.openxmlformats.org/officeDocument/2006/relationships/image" Target="../media/image2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svg"/><Relationship Id="rId1" Type="http://schemas.openxmlformats.org/officeDocument/2006/relationships/image" Target="../media/image37.png"/><Relationship Id="rId6" Type="http://schemas.openxmlformats.org/officeDocument/2006/relationships/image" Target="../media/image36.svg"/><Relationship Id="rId5" Type="http://schemas.openxmlformats.org/officeDocument/2006/relationships/image" Target="../media/image39.png"/><Relationship Id="rId4" Type="http://schemas.openxmlformats.org/officeDocument/2006/relationships/image" Target="../media/image3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svg"/><Relationship Id="rId1" Type="http://schemas.openxmlformats.org/officeDocument/2006/relationships/image" Target="../media/image37.png"/><Relationship Id="rId6" Type="http://schemas.openxmlformats.org/officeDocument/2006/relationships/image" Target="../media/image36.svg"/><Relationship Id="rId5" Type="http://schemas.openxmlformats.org/officeDocument/2006/relationships/image" Target="../media/image39.png"/><Relationship Id="rId4" Type="http://schemas.openxmlformats.org/officeDocument/2006/relationships/image" Target="../media/image34.svg"/></Relationships>
</file>

<file path=ppt/diagrams/_rels/drawing7.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13.png"/><Relationship Id="rId7" Type="http://schemas.openxmlformats.org/officeDocument/2006/relationships/image" Target="../media/image70.png"/><Relationship Id="rId2" Type="http://schemas.openxmlformats.org/officeDocument/2006/relationships/image" Target="../media/image61.svg"/><Relationship Id="rId1" Type="http://schemas.openxmlformats.org/officeDocument/2006/relationships/image" Target="../media/image68.png"/><Relationship Id="rId6" Type="http://schemas.openxmlformats.org/officeDocument/2006/relationships/image" Target="../media/image63.svg"/><Relationship Id="rId5" Type="http://schemas.openxmlformats.org/officeDocument/2006/relationships/image" Target="../media/image69.png"/><Relationship Id="rId10" Type="http://schemas.openxmlformats.org/officeDocument/2006/relationships/image" Target="../media/image67.svg"/><Relationship Id="rId4" Type="http://schemas.openxmlformats.org/officeDocument/2006/relationships/image" Target="../media/image9.svg"/><Relationship Id="rId9" Type="http://schemas.openxmlformats.org/officeDocument/2006/relationships/image" Target="../media/image71.png"/></Relationships>
</file>

<file path=ppt/diagrams/_rels/drawing8.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13.png"/><Relationship Id="rId7" Type="http://schemas.openxmlformats.org/officeDocument/2006/relationships/image" Target="../media/image70.png"/><Relationship Id="rId2" Type="http://schemas.openxmlformats.org/officeDocument/2006/relationships/image" Target="../media/image61.svg"/><Relationship Id="rId1" Type="http://schemas.openxmlformats.org/officeDocument/2006/relationships/image" Target="../media/image68.png"/><Relationship Id="rId6" Type="http://schemas.openxmlformats.org/officeDocument/2006/relationships/image" Target="../media/image63.svg"/><Relationship Id="rId5" Type="http://schemas.openxmlformats.org/officeDocument/2006/relationships/image" Target="../media/image69.png"/><Relationship Id="rId10" Type="http://schemas.openxmlformats.org/officeDocument/2006/relationships/image" Target="../media/image67.svg"/><Relationship Id="rId4" Type="http://schemas.openxmlformats.org/officeDocument/2006/relationships/image" Target="../media/image9.svg"/><Relationship Id="rId9" Type="http://schemas.openxmlformats.org/officeDocument/2006/relationships/image" Target="../media/image71.pn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65BE55-38E5-49F8-845B-6325E4AABD7D}"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B9A80AA8-5D5C-4BE6-B3B2-54325884C6C3}">
      <dgm:prSet/>
      <dgm:spPr/>
      <dgm:t>
        <a:bodyPr/>
        <a:lstStyle/>
        <a:p>
          <a:pPr>
            <a:lnSpc>
              <a:spcPct val="100000"/>
            </a:lnSpc>
          </a:pPr>
          <a:r>
            <a:rPr lang="en-US" dirty="0"/>
            <a:t>In today’s busy world, time is a very precious commodity.</a:t>
          </a:r>
        </a:p>
      </dgm:t>
    </dgm:pt>
    <dgm:pt modelId="{B3966532-A035-4103-91CE-5D787B1B4108}" type="parTrans" cxnId="{85BB0923-CA7C-40C9-8367-538E7D4419CF}">
      <dgm:prSet/>
      <dgm:spPr/>
      <dgm:t>
        <a:bodyPr/>
        <a:lstStyle/>
        <a:p>
          <a:endParaRPr lang="en-US"/>
        </a:p>
      </dgm:t>
    </dgm:pt>
    <dgm:pt modelId="{B6AA05AA-6BCE-4123-BF11-DA9B2EF3C2F5}" type="sibTrans" cxnId="{85BB0923-CA7C-40C9-8367-538E7D4419CF}">
      <dgm:prSet/>
      <dgm:spPr/>
      <dgm:t>
        <a:bodyPr/>
        <a:lstStyle/>
        <a:p>
          <a:pPr>
            <a:lnSpc>
              <a:spcPct val="100000"/>
            </a:lnSpc>
          </a:pPr>
          <a:endParaRPr lang="en-US"/>
        </a:p>
      </dgm:t>
    </dgm:pt>
    <dgm:pt modelId="{30A840DB-8706-48C5-B161-5060886EC681}">
      <dgm:prSet/>
      <dgm:spPr/>
      <dgm:t>
        <a:bodyPr/>
        <a:lstStyle/>
        <a:p>
          <a:pPr>
            <a:lnSpc>
              <a:spcPct val="100000"/>
            </a:lnSpc>
          </a:pPr>
          <a:r>
            <a:rPr lang="en-US" dirty="0"/>
            <a:t>Flights are the most convenient and fastest way to travel.</a:t>
          </a:r>
        </a:p>
      </dgm:t>
    </dgm:pt>
    <dgm:pt modelId="{5C15D3EF-448A-4B16-A2FE-C14014E8412A}" type="parTrans" cxnId="{02747C2A-8E36-4334-B9A4-4E033C9CD599}">
      <dgm:prSet/>
      <dgm:spPr/>
      <dgm:t>
        <a:bodyPr/>
        <a:lstStyle/>
        <a:p>
          <a:endParaRPr lang="en-US"/>
        </a:p>
      </dgm:t>
    </dgm:pt>
    <dgm:pt modelId="{10627227-B8C8-45B6-A08B-80BBCE3CF99F}" type="sibTrans" cxnId="{02747C2A-8E36-4334-B9A4-4E033C9CD599}">
      <dgm:prSet/>
      <dgm:spPr/>
      <dgm:t>
        <a:bodyPr/>
        <a:lstStyle/>
        <a:p>
          <a:pPr>
            <a:lnSpc>
              <a:spcPct val="100000"/>
            </a:lnSpc>
          </a:pPr>
          <a:endParaRPr lang="en-US"/>
        </a:p>
      </dgm:t>
    </dgm:pt>
    <dgm:pt modelId="{8C0B4C34-6F41-4502-B287-CFE130E77BD6}">
      <dgm:prSet/>
      <dgm:spPr/>
      <dgm:t>
        <a:bodyPr/>
        <a:lstStyle/>
        <a:p>
          <a:pPr>
            <a:lnSpc>
              <a:spcPct val="100000"/>
            </a:lnSpc>
          </a:pPr>
          <a:r>
            <a:rPr lang="en-US" dirty="0"/>
            <a:t>More and more people are taking flights and according to IATA around 8.2 billion people will be travelling by flights in 2037. </a:t>
          </a:r>
          <a:r>
            <a:rPr lang="en-US" dirty="0">
              <a:hlinkClick xmlns:r="http://schemas.openxmlformats.org/officeDocument/2006/relationships" r:id="rId1" action="ppaction://hlinksldjump"/>
            </a:rPr>
            <a:t>[1]</a:t>
          </a:r>
          <a:r>
            <a:rPr lang="en-US" dirty="0"/>
            <a:t> </a:t>
          </a:r>
        </a:p>
      </dgm:t>
    </dgm:pt>
    <dgm:pt modelId="{07284922-6C71-4000-A862-231C28590C55}" type="parTrans" cxnId="{86779B6A-47A3-416F-88FB-0D0B88F37A52}">
      <dgm:prSet/>
      <dgm:spPr/>
      <dgm:t>
        <a:bodyPr/>
        <a:lstStyle/>
        <a:p>
          <a:endParaRPr lang="en-US"/>
        </a:p>
      </dgm:t>
    </dgm:pt>
    <dgm:pt modelId="{AEF8F1C6-D2D6-48C9-B993-94B656534050}" type="sibTrans" cxnId="{86779B6A-47A3-416F-88FB-0D0B88F37A52}">
      <dgm:prSet/>
      <dgm:spPr/>
      <dgm:t>
        <a:bodyPr/>
        <a:lstStyle/>
        <a:p>
          <a:pPr>
            <a:lnSpc>
              <a:spcPct val="100000"/>
            </a:lnSpc>
          </a:pPr>
          <a:endParaRPr lang="en-US"/>
        </a:p>
      </dgm:t>
    </dgm:pt>
    <dgm:pt modelId="{20F729CD-8D29-4521-8177-A09095B92A5A}">
      <dgm:prSet/>
      <dgm:spPr/>
      <dgm:t>
        <a:bodyPr/>
        <a:lstStyle/>
        <a:p>
          <a:pPr>
            <a:lnSpc>
              <a:spcPct val="100000"/>
            </a:lnSpc>
          </a:pPr>
          <a:r>
            <a:rPr lang="en-US" dirty="0"/>
            <a:t>Flight delays and cancellations are a major cost escalator for passengers and Airlines.</a:t>
          </a:r>
        </a:p>
      </dgm:t>
    </dgm:pt>
    <dgm:pt modelId="{4BFE3D7E-5223-4C57-9247-6AD0124C4076}" type="parTrans" cxnId="{92E0B62B-B363-4E23-AAD0-842CA7BF6933}">
      <dgm:prSet/>
      <dgm:spPr/>
      <dgm:t>
        <a:bodyPr/>
        <a:lstStyle/>
        <a:p>
          <a:endParaRPr lang="en-US"/>
        </a:p>
      </dgm:t>
    </dgm:pt>
    <dgm:pt modelId="{D5DEB479-50A6-4294-B202-9853CBFDC46F}" type="sibTrans" cxnId="{92E0B62B-B363-4E23-AAD0-842CA7BF6933}">
      <dgm:prSet/>
      <dgm:spPr/>
      <dgm:t>
        <a:bodyPr/>
        <a:lstStyle/>
        <a:p>
          <a:endParaRPr lang="en-US"/>
        </a:p>
      </dgm:t>
    </dgm:pt>
    <dgm:pt modelId="{02DCEA6E-449D-449C-951D-0EFBA76301EE}" type="pres">
      <dgm:prSet presAssocID="{7265BE55-38E5-49F8-845B-6325E4AABD7D}" presName="root" presStyleCnt="0">
        <dgm:presLayoutVars>
          <dgm:dir/>
          <dgm:resizeHandles val="exact"/>
        </dgm:presLayoutVars>
      </dgm:prSet>
      <dgm:spPr/>
    </dgm:pt>
    <dgm:pt modelId="{70E34C58-2247-4496-B83F-59D8F2CA7519}" type="pres">
      <dgm:prSet presAssocID="{7265BE55-38E5-49F8-845B-6325E4AABD7D}" presName="container" presStyleCnt="0">
        <dgm:presLayoutVars>
          <dgm:dir/>
          <dgm:resizeHandles val="exact"/>
        </dgm:presLayoutVars>
      </dgm:prSet>
      <dgm:spPr/>
    </dgm:pt>
    <dgm:pt modelId="{9C53C8DA-C31F-4E28-B786-BCFD7FC5CDF5}" type="pres">
      <dgm:prSet presAssocID="{B9A80AA8-5D5C-4BE6-B3B2-54325884C6C3}" presName="compNode" presStyleCnt="0"/>
      <dgm:spPr/>
    </dgm:pt>
    <dgm:pt modelId="{AA3E8313-5DB2-4D01-8661-DA89683F289B}" type="pres">
      <dgm:prSet presAssocID="{B9A80AA8-5D5C-4BE6-B3B2-54325884C6C3}" presName="iconBgRect" presStyleLbl="bgShp" presStyleIdx="0" presStyleCnt="4"/>
      <dgm:spPr/>
    </dgm:pt>
    <dgm:pt modelId="{F91E5829-088E-4B9E-961F-5FBE7E91A02F}" type="pres">
      <dgm:prSet presAssocID="{B9A80AA8-5D5C-4BE6-B3B2-54325884C6C3}"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Money2"/>
        </a:ext>
      </dgm:extLst>
    </dgm:pt>
    <dgm:pt modelId="{D8E12E7E-5C82-44C2-B564-73C3A3DE30C9}" type="pres">
      <dgm:prSet presAssocID="{B9A80AA8-5D5C-4BE6-B3B2-54325884C6C3}" presName="spaceRect" presStyleCnt="0"/>
      <dgm:spPr/>
    </dgm:pt>
    <dgm:pt modelId="{1B046C36-D40D-4122-B7E6-FE0AFB822D6F}" type="pres">
      <dgm:prSet presAssocID="{B9A80AA8-5D5C-4BE6-B3B2-54325884C6C3}" presName="textRect" presStyleLbl="revTx" presStyleIdx="0" presStyleCnt="4">
        <dgm:presLayoutVars>
          <dgm:chMax val="1"/>
          <dgm:chPref val="1"/>
        </dgm:presLayoutVars>
      </dgm:prSet>
      <dgm:spPr/>
    </dgm:pt>
    <dgm:pt modelId="{547904C6-9DBC-4C8B-AAFB-0B17F1B7E2E2}" type="pres">
      <dgm:prSet presAssocID="{B6AA05AA-6BCE-4123-BF11-DA9B2EF3C2F5}" presName="sibTrans" presStyleLbl="sibTrans2D1" presStyleIdx="0" presStyleCnt="0"/>
      <dgm:spPr/>
    </dgm:pt>
    <dgm:pt modelId="{538357DE-652C-42FD-BDA2-9028F422995E}" type="pres">
      <dgm:prSet presAssocID="{30A840DB-8706-48C5-B161-5060886EC681}" presName="compNode" presStyleCnt="0"/>
      <dgm:spPr/>
    </dgm:pt>
    <dgm:pt modelId="{E3808963-D16D-48AA-806A-7B7FCCFFF765}" type="pres">
      <dgm:prSet presAssocID="{30A840DB-8706-48C5-B161-5060886EC681}" presName="iconBgRect" presStyleLbl="bgShp" presStyleIdx="1" presStyleCnt="4"/>
      <dgm:spPr/>
    </dgm:pt>
    <dgm:pt modelId="{6D354E8E-9C76-42F6-BBB0-3C8EE64D0518}" type="pres">
      <dgm:prSet presAssocID="{30A840DB-8706-48C5-B161-5060886EC681}"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TrainOutline"/>
        </a:ext>
      </dgm:extLst>
    </dgm:pt>
    <dgm:pt modelId="{AF2456B0-FC91-4F01-B790-AF664BBF7451}" type="pres">
      <dgm:prSet presAssocID="{30A840DB-8706-48C5-B161-5060886EC681}" presName="spaceRect" presStyleCnt="0"/>
      <dgm:spPr/>
    </dgm:pt>
    <dgm:pt modelId="{D95AE1B7-40BB-40DE-9CC0-D70B182788A9}" type="pres">
      <dgm:prSet presAssocID="{30A840DB-8706-48C5-B161-5060886EC681}" presName="textRect" presStyleLbl="revTx" presStyleIdx="1" presStyleCnt="4">
        <dgm:presLayoutVars>
          <dgm:chMax val="1"/>
          <dgm:chPref val="1"/>
        </dgm:presLayoutVars>
      </dgm:prSet>
      <dgm:spPr/>
    </dgm:pt>
    <dgm:pt modelId="{AADB2D42-B8FF-4954-8CBC-635166F56755}" type="pres">
      <dgm:prSet presAssocID="{10627227-B8C8-45B6-A08B-80BBCE3CF99F}" presName="sibTrans" presStyleLbl="sibTrans2D1" presStyleIdx="0" presStyleCnt="0"/>
      <dgm:spPr/>
    </dgm:pt>
    <dgm:pt modelId="{9CC46303-6220-4D14-888D-30D81F9C26F9}" type="pres">
      <dgm:prSet presAssocID="{8C0B4C34-6F41-4502-B287-CFE130E77BD6}" presName="compNode" presStyleCnt="0"/>
      <dgm:spPr/>
    </dgm:pt>
    <dgm:pt modelId="{082E2758-9EE3-49C8-9B93-26F11EF4D239}" type="pres">
      <dgm:prSet presAssocID="{8C0B4C34-6F41-4502-B287-CFE130E77BD6}" presName="iconBgRect" presStyleLbl="bgShp" presStyleIdx="2" presStyleCnt="4"/>
      <dgm:spPr/>
    </dgm:pt>
    <dgm:pt modelId="{7010297B-EA0B-49EA-8334-4F2C87B9702D}" type="pres">
      <dgm:prSet presAssocID="{8C0B4C34-6F41-4502-B287-CFE130E77BD6}"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RobotOutline"/>
        </a:ext>
      </dgm:extLst>
    </dgm:pt>
    <dgm:pt modelId="{1837E923-2DB5-4993-B640-11669F49A2C0}" type="pres">
      <dgm:prSet presAssocID="{8C0B4C34-6F41-4502-B287-CFE130E77BD6}" presName="spaceRect" presStyleCnt="0"/>
      <dgm:spPr/>
    </dgm:pt>
    <dgm:pt modelId="{6BE060D2-F241-4CA6-B526-BBC1A9B76F52}" type="pres">
      <dgm:prSet presAssocID="{8C0B4C34-6F41-4502-B287-CFE130E77BD6}" presName="textRect" presStyleLbl="revTx" presStyleIdx="2" presStyleCnt="4">
        <dgm:presLayoutVars>
          <dgm:chMax val="1"/>
          <dgm:chPref val="1"/>
        </dgm:presLayoutVars>
      </dgm:prSet>
      <dgm:spPr/>
    </dgm:pt>
    <dgm:pt modelId="{2CF0EB3F-2658-41AA-80B4-0589C732817D}" type="pres">
      <dgm:prSet presAssocID="{AEF8F1C6-D2D6-48C9-B993-94B656534050}" presName="sibTrans" presStyleLbl="sibTrans2D1" presStyleIdx="0" presStyleCnt="0"/>
      <dgm:spPr/>
    </dgm:pt>
    <dgm:pt modelId="{41E7E455-C1A8-40CA-A4B0-8F1BF06F988F}" type="pres">
      <dgm:prSet presAssocID="{20F729CD-8D29-4521-8177-A09095B92A5A}" presName="compNode" presStyleCnt="0"/>
      <dgm:spPr/>
    </dgm:pt>
    <dgm:pt modelId="{CE5B2969-5B84-495D-863E-53F90D97BBBD}" type="pres">
      <dgm:prSet presAssocID="{20F729CD-8D29-4521-8177-A09095B92A5A}" presName="iconBgRect" presStyleLbl="bgShp" presStyleIdx="3" presStyleCnt="4"/>
      <dgm:spPr/>
    </dgm:pt>
    <dgm:pt modelId="{93DE0A9F-9327-463B-9DC2-4AB03332AA4E}" type="pres">
      <dgm:prSet presAssocID="{20F729CD-8D29-4521-8177-A09095B92A5A}"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AirplaneSolid"/>
        </a:ext>
      </dgm:extLst>
    </dgm:pt>
    <dgm:pt modelId="{DE50AA99-6904-46DB-9B18-61E3B44FA061}" type="pres">
      <dgm:prSet presAssocID="{20F729CD-8D29-4521-8177-A09095B92A5A}" presName="spaceRect" presStyleCnt="0"/>
      <dgm:spPr/>
    </dgm:pt>
    <dgm:pt modelId="{F19C2B72-82DC-416B-AD0B-A1AFFAC398CC}" type="pres">
      <dgm:prSet presAssocID="{20F729CD-8D29-4521-8177-A09095B92A5A}" presName="textRect" presStyleLbl="revTx" presStyleIdx="3" presStyleCnt="4">
        <dgm:presLayoutVars>
          <dgm:chMax val="1"/>
          <dgm:chPref val="1"/>
        </dgm:presLayoutVars>
      </dgm:prSet>
      <dgm:spPr/>
    </dgm:pt>
  </dgm:ptLst>
  <dgm:cxnLst>
    <dgm:cxn modelId="{85BB0923-CA7C-40C9-8367-538E7D4419CF}" srcId="{7265BE55-38E5-49F8-845B-6325E4AABD7D}" destId="{B9A80AA8-5D5C-4BE6-B3B2-54325884C6C3}" srcOrd="0" destOrd="0" parTransId="{B3966532-A035-4103-91CE-5D787B1B4108}" sibTransId="{B6AA05AA-6BCE-4123-BF11-DA9B2EF3C2F5}"/>
    <dgm:cxn modelId="{02747C2A-8E36-4334-B9A4-4E033C9CD599}" srcId="{7265BE55-38E5-49F8-845B-6325E4AABD7D}" destId="{30A840DB-8706-48C5-B161-5060886EC681}" srcOrd="1" destOrd="0" parTransId="{5C15D3EF-448A-4B16-A2FE-C14014E8412A}" sibTransId="{10627227-B8C8-45B6-A08B-80BBCE3CF99F}"/>
    <dgm:cxn modelId="{92E0B62B-B363-4E23-AAD0-842CA7BF6933}" srcId="{7265BE55-38E5-49F8-845B-6325E4AABD7D}" destId="{20F729CD-8D29-4521-8177-A09095B92A5A}" srcOrd="3" destOrd="0" parTransId="{4BFE3D7E-5223-4C57-9247-6AD0124C4076}" sibTransId="{D5DEB479-50A6-4294-B202-9853CBFDC46F}"/>
    <dgm:cxn modelId="{67BF935B-AD0A-4824-A980-2C58A9E8233E}" type="presOf" srcId="{7265BE55-38E5-49F8-845B-6325E4AABD7D}" destId="{02DCEA6E-449D-449C-951D-0EFBA76301EE}" srcOrd="0" destOrd="0" presId="urn:microsoft.com/office/officeart/2018/2/layout/IconCircleList"/>
    <dgm:cxn modelId="{C494D860-E815-414E-9EDF-DE0C34E9D837}" type="presOf" srcId="{AEF8F1C6-D2D6-48C9-B993-94B656534050}" destId="{2CF0EB3F-2658-41AA-80B4-0589C732817D}" srcOrd="0" destOrd="0" presId="urn:microsoft.com/office/officeart/2018/2/layout/IconCircleList"/>
    <dgm:cxn modelId="{A742E261-B6D0-4B0E-87A1-E7CB129FAC69}" type="presOf" srcId="{10627227-B8C8-45B6-A08B-80BBCE3CF99F}" destId="{AADB2D42-B8FF-4954-8CBC-635166F56755}" srcOrd="0" destOrd="0" presId="urn:microsoft.com/office/officeart/2018/2/layout/IconCircleList"/>
    <dgm:cxn modelId="{25ABF445-C392-46CA-9201-91DF7310FD2C}" type="presOf" srcId="{30A840DB-8706-48C5-B161-5060886EC681}" destId="{D95AE1B7-40BB-40DE-9CC0-D70B182788A9}" srcOrd="0" destOrd="0" presId="urn:microsoft.com/office/officeart/2018/2/layout/IconCircleList"/>
    <dgm:cxn modelId="{86779B6A-47A3-416F-88FB-0D0B88F37A52}" srcId="{7265BE55-38E5-49F8-845B-6325E4AABD7D}" destId="{8C0B4C34-6F41-4502-B287-CFE130E77BD6}" srcOrd="2" destOrd="0" parTransId="{07284922-6C71-4000-A862-231C28590C55}" sibTransId="{AEF8F1C6-D2D6-48C9-B993-94B656534050}"/>
    <dgm:cxn modelId="{ABB405A5-A809-4E6D-91A5-67F353876C1C}" type="presOf" srcId="{B9A80AA8-5D5C-4BE6-B3B2-54325884C6C3}" destId="{1B046C36-D40D-4122-B7E6-FE0AFB822D6F}" srcOrd="0" destOrd="0" presId="urn:microsoft.com/office/officeart/2018/2/layout/IconCircleList"/>
    <dgm:cxn modelId="{39B3EEB7-1C5A-422C-A408-12FEC31D06C4}" type="presOf" srcId="{B6AA05AA-6BCE-4123-BF11-DA9B2EF3C2F5}" destId="{547904C6-9DBC-4C8B-AAFB-0B17F1B7E2E2}" srcOrd="0" destOrd="0" presId="urn:microsoft.com/office/officeart/2018/2/layout/IconCircleList"/>
    <dgm:cxn modelId="{B87072C5-87BE-46B4-925B-0C9806CBCE4E}" type="presOf" srcId="{8C0B4C34-6F41-4502-B287-CFE130E77BD6}" destId="{6BE060D2-F241-4CA6-B526-BBC1A9B76F52}" srcOrd="0" destOrd="0" presId="urn:microsoft.com/office/officeart/2018/2/layout/IconCircleList"/>
    <dgm:cxn modelId="{EC98B1CA-F704-477B-8BAC-0E4003954FEC}" type="presOf" srcId="{20F729CD-8D29-4521-8177-A09095B92A5A}" destId="{F19C2B72-82DC-416B-AD0B-A1AFFAC398CC}" srcOrd="0" destOrd="0" presId="urn:microsoft.com/office/officeart/2018/2/layout/IconCircleList"/>
    <dgm:cxn modelId="{D04258AD-4DF7-47D9-AEF5-50FD40AFF494}" type="presParOf" srcId="{02DCEA6E-449D-449C-951D-0EFBA76301EE}" destId="{70E34C58-2247-4496-B83F-59D8F2CA7519}" srcOrd="0" destOrd="0" presId="urn:microsoft.com/office/officeart/2018/2/layout/IconCircleList"/>
    <dgm:cxn modelId="{C9FB57A5-D2A3-4D90-8899-A1E14B7015BF}" type="presParOf" srcId="{70E34C58-2247-4496-B83F-59D8F2CA7519}" destId="{9C53C8DA-C31F-4E28-B786-BCFD7FC5CDF5}" srcOrd="0" destOrd="0" presId="urn:microsoft.com/office/officeart/2018/2/layout/IconCircleList"/>
    <dgm:cxn modelId="{FD4B5DD2-7D46-4AB1-BB68-52C3355728EA}" type="presParOf" srcId="{9C53C8DA-C31F-4E28-B786-BCFD7FC5CDF5}" destId="{AA3E8313-5DB2-4D01-8661-DA89683F289B}" srcOrd="0" destOrd="0" presId="urn:microsoft.com/office/officeart/2018/2/layout/IconCircleList"/>
    <dgm:cxn modelId="{672BBA7C-4D1F-4D2E-A318-524101985578}" type="presParOf" srcId="{9C53C8DA-C31F-4E28-B786-BCFD7FC5CDF5}" destId="{F91E5829-088E-4B9E-961F-5FBE7E91A02F}" srcOrd="1" destOrd="0" presId="urn:microsoft.com/office/officeart/2018/2/layout/IconCircleList"/>
    <dgm:cxn modelId="{923D79A3-8AEC-409E-AAF3-7429F5B0B150}" type="presParOf" srcId="{9C53C8DA-C31F-4E28-B786-BCFD7FC5CDF5}" destId="{D8E12E7E-5C82-44C2-B564-73C3A3DE30C9}" srcOrd="2" destOrd="0" presId="urn:microsoft.com/office/officeart/2018/2/layout/IconCircleList"/>
    <dgm:cxn modelId="{89BA3323-5E57-4135-8C91-E507DC4C4DEC}" type="presParOf" srcId="{9C53C8DA-C31F-4E28-B786-BCFD7FC5CDF5}" destId="{1B046C36-D40D-4122-B7E6-FE0AFB822D6F}" srcOrd="3" destOrd="0" presId="urn:microsoft.com/office/officeart/2018/2/layout/IconCircleList"/>
    <dgm:cxn modelId="{A8224089-0A35-4D47-B9BB-BF00F72C6712}" type="presParOf" srcId="{70E34C58-2247-4496-B83F-59D8F2CA7519}" destId="{547904C6-9DBC-4C8B-AAFB-0B17F1B7E2E2}" srcOrd="1" destOrd="0" presId="urn:microsoft.com/office/officeart/2018/2/layout/IconCircleList"/>
    <dgm:cxn modelId="{D0D312EE-85F3-4261-B961-A2E873F8EC72}" type="presParOf" srcId="{70E34C58-2247-4496-B83F-59D8F2CA7519}" destId="{538357DE-652C-42FD-BDA2-9028F422995E}" srcOrd="2" destOrd="0" presId="urn:microsoft.com/office/officeart/2018/2/layout/IconCircleList"/>
    <dgm:cxn modelId="{8E9A8347-FC69-42EB-B6B5-73801CBC11B3}" type="presParOf" srcId="{538357DE-652C-42FD-BDA2-9028F422995E}" destId="{E3808963-D16D-48AA-806A-7B7FCCFFF765}" srcOrd="0" destOrd="0" presId="urn:microsoft.com/office/officeart/2018/2/layout/IconCircleList"/>
    <dgm:cxn modelId="{9C3D782D-971A-4FD3-87FF-9F4E23BCE509}" type="presParOf" srcId="{538357DE-652C-42FD-BDA2-9028F422995E}" destId="{6D354E8E-9C76-42F6-BBB0-3C8EE64D0518}" srcOrd="1" destOrd="0" presId="urn:microsoft.com/office/officeart/2018/2/layout/IconCircleList"/>
    <dgm:cxn modelId="{74CC68AF-79D1-4D64-AAFC-28C6A671E5A3}" type="presParOf" srcId="{538357DE-652C-42FD-BDA2-9028F422995E}" destId="{AF2456B0-FC91-4F01-B790-AF664BBF7451}" srcOrd="2" destOrd="0" presId="urn:microsoft.com/office/officeart/2018/2/layout/IconCircleList"/>
    <dgm:cxn modelId="{9839AAFC-4914-406F-AFEA-28D4268BAA7D}" type="presParOf" srcId="{538357DE-652C-42FD-BDA2-9028F422995E}" destId="{D95AE1B7-40BB-40DE-9CC0-D70B182788A9}" srcOrd="3" destOrd="0" presId="urn:microsoft.com/office/officeart/2018/2/layout/IconCircleList"/>
    <dgm:cxn modelId="{6800ED94-E5EE-4D50-8FA9-FE374B40DF91}" type="presParOf" srcId="{70E34C58-2247-4496-B83F-59D8F2CA7519}" destId="{AADB2D42-B8FF-4954-8CBC-635166F56755}" srcOrd="3" destOrd="0" presId="urn:microsoft.com/office/officeart/2018/2/layout/IconCircleList"/>
    <dgm:cxn modelId="{004B21EB-8506-4B26-8EA7-08FDC6B16ABB}" type="presParOf" srcId="{70E34C58-2247-4496-B83F-59D8F2CA7519}" destId="{9CC46303-6220-4D14-888D-30D81F9C26F9}" srcOrd="4" destOrd="0" presId="urn:microsoft.com/office/officeart/2018/2/layout/IconCircleList"/>
    <dgm:cxn modelId="{779DC107-C8DA-48E8-B367-D04400BA21C3}" type="presParOf" srcId="{9CC46303-6220-4D14-888D-30D81F9C26F9}" destId="{082E2758-9EE3-49C8-9B93-26F11EF4D239}" srcOrd="0" destOrd="0" presId="urn:microsoft.com/office/officeart/2018/2/layout/IconCircleList"/>
    <dgm:cxn modelId="{EE07333B-7206-4326-ABFA-85C0986666FC}" type="presParOf" srcId="{9CC46303-6220-4D14-888D-30D81F9C26F9}" destId="{7010297B-EA0B-49EA-8334-4F2C87B9702D}" srcOrd="1" destOrd="0" presId="urn:microsoft.com/office/officeart/2018/2/layout/IconCircleList"/>
    <dgm:cxn modelId="{6A31BF22-632E-4597-8A0B-34488B99A184}" type="presParOf" srcId="{9CC46303-6220-4D14-888D-30D81F9C26F9}" destId="{1837E923-2DB5-4993-B640-11669F49A2C0}" srcOrd="2" destOrd="0" presId="urn:microsoft.com/office/officeart/2018/2/layout/IconCircleList"/>
    <dgm:cxn modelId="{FB35E30C-EFCB-47EA-B662-375D066F9174}" type="presParOf" srcId="{9CC46303-6220-4D14-888D-30D81F9C26F9}" destId="{6BE060D2-F241-4CA6-B526-BBC1A9B76F52}" srcOrd="3" destOrd="0" presId="urn:microsoft.com/office/officeart/2018/2/layout/IconCircleList"/>
    <dgm:cxn modelId="{8B4A1D44-3DEF-465D-9F25-B38D4830AFA6}" type="presParOf" srcId="{70E34C58-2247-4496-B83F-59D8F2CA7519}" destId="{2CF0EB3F-2658-41AA-80B4-0589C732817D}" srcOrd="5" destOrd="0" presId="urn:microsoft.com/office/officeart/2018/2/layout/IconCircleList"/>
    <dgm:cxn modelId="{1959119C-76F8-4320-B0FC-5F8846829A0F}" type="presParOf" srcId="{70E34C58-2247-4496-B83F-59D8F2CA7519}" destId="{41E7E455-C1A8-40CA-A4B0-8F1BF06F988F}" srcOrd="6" destOrd="0" presId="urn:microsoft.com/office/officeart/2018/2/layout/IconCircleList"/>
    <dgm:cxn modelId="{CDCFCD0F-56E6-4A6F-8D30-7A63F6F777EA}" type="presParOf" srcId="{41E7E455-C1A8-40CA-A4B0-8F1BF06F988F}" destId="{CE5B2969-5B84-495D-863E-53F90D97BBBD}" srcOrd="0" destOrd="0" presId="urn:microsoft.com/office/officeart/2018/2/layout/IconCircleList"/>
    <dgm:cxn modelId="{CF7A3A3B-5146-4ECB-B59E-D960959D78DC}" type="presParOf" srcId="{41E7E455-C1A8-40CA-A4B0-8F1BF06F988F}" destId="{93DE0A9F-9327-463B-9DC2-4AB03332AA4E}" srcOrd="1" destOrd="0" presId="urn:microsoft.com/office/officeart/2018/2/layout/IconCircleList"/>
    <dgm:cxn modelId="{753CF8B0-4A10-4B8F-924F-066FBEC23F93}" type="presParOf" srcId="{41E7E455-C1A8-40CA-A4B0-8F1BF06F988F}" destId="{DE50AA99-6904-46DB-9B18-61E3B44FA061}" srcOrd="2" destOrd="0" presId="urn:microsoft.com/office/officeart/2018/2/layout/IconCircleList"/>
    <dgm:cxn modelId="{24209F5B-ACDB-43A4-B46C-B5EBB18B46A9}" type="presParOf" srcId="{41E7E455-C1A8-40CA-A4B0-8F1BF06F988F}" destId="{F19C2B72-82DC-416B-AD0B-A1AFFAC398C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CE4D531-EE15-41F6-9C2F-0A3E5ED9A88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6C90DBA2-C5B8-44D6-9134-C5A18CED73F9}">
      <dgm:prSet/>
      <dgm:spPr/>
      <dgm:t>
        <a:bodyPr/>
        <a:lstStyle/>
        <a:p>
          <a:r>
            <a:rPr lang="en-US"/>
            <a:t>This project is just a start in our data science journey. A lot can be done on top of what we have achieved in this project.</a:t>
          </a:r>
        </a:p>
      </dgm:t>
    </dgm:pt>
    <dgm:pt modelId="{EB1390CF-02B0-408D-BA74-838B1BE04391}" type="parTrans" cxnId="{430E07E4-B43C-45C8-AF94-5CF610F1B861}">
      <dgm:prSet/>
      <dgm:spPr/>
      <dgm:t>
        <a:bodyPr/>
        <a:lstStyle/>
        <a:p>
          <a:endParaRPr lang="en-US"/>
        </a:p>
      </dgm:t>
    </dgm:pt>
    <dgm:pt modelId="{21D7FE00-7DFF-4F7A-8171-42C37AC41501}" type="sibTrans" cxnId="{430E07E4-B43C-45C8-AF94-5CF610F1B861}">
      <dgm:prSet/>
      <dgm:spPr/>
      <dgm:t>
        <a:bodyPr/>
        <a:lstStyle/>
        <a:p>
          <a:endParaRPr lang="en-US"/>
        </a:p>
      </dgm:t>
    </dgm:pt>
    <dgm:pt modelId="{1D54CD14-8058-4F96-8150-9F57EA270AE7}">
      <dgm:prSet/>
      <dgm:spPr/>
      <dgm:t>
        <a:bodyPr/>
        <a:lstStyle/>
        <a:p>
          <a:r>
            <a:rPr lang="en-US"/>
            <a:t>These visualizations were a deep dive on a limited data to prove our concept, we can load historical data to come up with a trend in a future work.</a:t>
          </a:r>
        </a:p>
      </dgm:t>
    </dgm:pt>
    <dgm:pt modelId="{F3B1EA9A-DDC5-42FC-83EC-D15FAFB5EFF8}" type="parTrans" cxnId="{7B604022-6FD3-43FA-8144-414333484F9B}">
      <dgm:prSet/>
      <dgm:spPr/>
      <dgm:t>
        <a:bodyPr/>
        <a:lstStyle/>
        <a:p>
          <a:endParaRPr lang="en-US"/>
        </a:p>
      </dgm:t>
    </dgm:pt>
    <dgm:pt modelId="{7005D9BE-8BF8-4B05-9C25-132B08F2D517}" type="sibTrans" cxnId="{7B604022-6FD3-43FA-8144-414333484F9B}">
      <dgm:prSet/>
      <dgm:spPr/>
      <dgm:t>
        <a:bodyPr/>
        <a:lstStyle/>
        <a:p>
          <a:endParaRPr lang="en-US"/>
        </a:p>
      </dgm:t>
    </dgm:pt>
    <dgm:pt modelId="{8F0DF272-0529-4E07-B6AD-DDE3D1597320}">
      <dgm:prSet/>
      <dgm:spPr/>
      <dgm:t>
        <a:bodyPr/>
        <a:lstStyle/>
        <a:p>
          <a:r>
            <a:rPr lang="en-US"/>
            <a:t>We want to make our visualizations more interactive; we want to create visualizations that will allow users to select airports, airlines, states and time periods to analyze.</a:t>
          </a:r>
        </a:p>
      </dgm:t>
    </dgm:pt>
    <dgm:pt modelId="{1767C54D-01C8-4BF3-945F-A52EDF05A27A}" type="parTrans" cxnId="{81C3D24B-C387-4E32-B33B-D02F643EB660}">
      <dgm:prSet/>
      <dgm:spPr/>
      <dgm:t>
        <a:bodyPr/>
        <a:lstStyle/>
        <a:p>
          <a:endParaRPr lang="en-US"/>
        </a:p>
      </dgm:t>
    </dgm:pt>
    <dgm:pt modelId="{E17CC667-4799-434B-BB3E-87AADFBB9C2E}" type="sibTrans" cxnId="{81C3D24B-C387-4E32-B33B-D02F643EB660}">
      <dgm:prSet/>
      <dgm:spPr/>
      <dgm:t>
        <a:bodyPr/>
        <a:lstStyle/>
        <a:p>
          <a:endParaRPr lang="en-US"/>
        </a:p>
      </dgm:t>
    </dgm:pt>
    <dgm:pt modelId="{55464037-F48F-4669-B694-FEE9FCBF2B21}">
      <dgm:prSet/>
      <dgm:spPr/>
      <dgm:t>
        <a:bodyPr/>
        <a:lstStyle/>
        <a:p>
          <a:r>
            <a:rPr lang="en-US"/>
            <a:t>We can create a visualization where if you enter boarding and destination airports, it will provide best airlines based on punctuality analysis. We have to create algorithms in python to achieve this.</a:t>
          </a:r>
        </a:p>
      </dgm:t>
    </dgm:pt>
    <dgm:pt modelId="{581368B4-9222-4DDE-93EE-8259F6FE9902}" type="parTrans" cxnId="{260BBDA7-D76E-444A-9EDE-5FDB72A2D599}">
      <dgm:prSet/>
      <dgm:spPr/>
      <dgm:t>
        <a:bodyPr/>
        <a:lstStyle/>
        <a:p>
          <a:endParaRPr lang="en-US"/>
        </a:p>
      </dgm:t>
    </dgm:pt>
    <dgm:pt modelId="{1A722868-F740-4FD3-8515-8CB4496EB483}" type="sibTrans" cxnId="{260BBDA7-D76E-444A-9EDE-5FDB72A2D599}">
      <dgm:prSet/>
      <dgm:spPr/>
      <dgm:t>
        <a:bodyPr/>
        <a:lstStyle/>
        <a:p>
          <a:endParaRPr lang="en-US"/>
        </a:p>
      </dgm:t>
    </dgm:pt>
    <dgm:pt modelId="{A6103232-68CD-42C3-88E8-128FDF5FEA06}" type="pres">
      <dgm:prSet presAssocID="{2CE4D531-EE15-41F6-9C2F-0A3E5ED9A882}" presName="linear" presStyleCnt="0">
        <dgm:presLayoutVars>
          <dgm:animLvl val="lvl"/>
          <dgm:resizeHandles val="exact"/>
        </dgm:presLayoutVars>
      </dgm:prSet>
      <dgm:spPr/>
    </dgm:pt>
    <dgm:pt modelId="{901E1C90-7AF5-4AAB-914B-B28870D881AC}" type="pres">
      <dgm:prSet presAssocID="{6C90DBA2-C5B8-44D6-9134-C5A18CED73F9}" presName="parentText" presStyleLbl="node1" presStyleIdx="0" presStyleCnt="4">
        <dgm:presLayoutVars>
          <dgm:chMax val="0"/>
          <dgm:bulletEnabled val="1"/>
        </dgm:presLayoutVars>
      </dgm:prSet>
      <dgm:spPr/>
    </dgm:pt>
    <dgm:pt modelId="{56B521ED-3D3F-4524-84D2-998F47CE670B}" type="pres">
      <dgm:prSet presAssocID="{21D7FE00-7DFF-4F7A-8171-42C37AC41501}" presName="spacer" presStyleCnt="0"/>
      <dgm:spPr/>
    </dgm:pt>
    <dgm:pt modelId="{E6E53008-C264-4A1A-88BB-E04353546EC5}" type="pres">
      <dgm:prSet presAssocID="{1D54CD14-8058-4F96-8150-9F57EA270AE7}" presName="parentText" presStyleLbl="node1" presStyleIdx="1" presStyleCnt="4">
        <dgm:presLayoutVars>
          <dgm:chMax val="0"/>
          <dgm:bulletEnabled val="1"/>
        </dgm:presLayoutVars>
      </dgm:prSet>
      <dgm:spPr/>
    </dgm:pt>
    <dgm:pt modelId="{F7BC9207-283B-4021-A86E-D8449EC4A25A}" type="pres">
      <dgm:prSet presAssocID="{7005D9BE-8BF8-4B05-9C25-132B08F2D517}" presName="spacer" presStyleCnt="0"/>
      <dgm:spPr/>
    </dgm:pt>
    <dgm:pt modelId="{E2E6B804-4DBD-4DB0-B83F-EC5B5FA83D08}" type="pres">
      <dgm:prSet presAssocID="{8F0DF272-0529-4E07-B6AD-DDE3D1597320}" presName="parentText" presStyleLbl="node1" presStyleIdx="2" presStyleCnt="4">
        <dgm:presLayoutVars>
          <dgm:chMax val="0"/>
          <dgm:bulletEnabled val="1"/>
        </dgm:presLayoutVars>
      </dgm:prSet>
      <dgm:spPr/>
    </dgm:pt>
    <dgm:pt modelId="{D5E01C46-A172-48D7-AC88-D72F9CEE27A5}" type="pres">
      <dgm:prSet presAssocID="{E17CC667-4799-434B-BB3E-87AADFBB9C2E}" presName="spacer" presStyleCnt="0"/>
      <dgm:spPr/>
    </dgm:pt>
    <dgm:pt modelId="{C3EED897-2808-4C7B-B753-54CF6633DE8A}" type="pres">
      <dgm:prSet presAssocID="{55464037-F48F-4669-B694-FEE9FCBF2B21}" presName="parentText" presStyleLbl="node1" presStyleIdx="3" presStyleCnt="4">
        <dgm:presLayoutVars>
          <dgm:chMax val="0"/>
          <dgm:bulletEnabled val="1"/>
        </dgm:presLayoutVars>
      </dgm:prSet>
      <dgm:spPr/>
    </dgm:pt>
  </dgm:ptLst>
  <dgm:cxnLst>
    <dgm:cxn modelId="{7B604022-6FD3-43FA-8144-414333484F9B}" srcId="{2CE4D531-EE15-41F6-9C2F-0A3E5ED9A882}" destId="{1D54CD14-8058-4F96-8150-9F57EA270AE7}" srcOrd="1" destOrd="0" parTransId="{F3B1EA9A-DDC5-42FC-83EC-D15FAFB5EFF8}" sibTransId="{7005D9BE-8BF8-4B05-9C25-132B08F2D517}"/>
    <dgm:cxn modelId="{E2E5592D-7506-4A03-AB2D-B14257DD0CDB}" type="presOf" srcId="{55464037-F48F-4669-B694-FEE9FCBF2B21}" destId="{C3EED897-2808-4C7B-B753-54CF6633DE8A}" srcOrd="0" destOrd="0" presId="urn:microsoft.com/office/officeart/2005/8/layout/vList2"/>
    <dgm:cxn modelId="{44818835-C505-4F5A-8B60-371346382118}" type="presOf" srcId="{1D54CD14-8058-4F96-8150-9F57EA270AE7}" destId="{E6E53008-C264-4A1A-88BB-E04353546EC5}" srcOrd="0" destOrd="0" presId="urn:microsoft.com/office/officeart/2005/8/layout/vList2"/>
    <dgm:cxn modelId="{C4DE4036-48C9-4670-88D1-9A7FC03900FD}" type="presOf" srcId="{2CE4D531-EE15-41F6-9C2F-0A3E5ED9A882}" destId="{A6103232-68CD-42C3-88E8-128FDF5FEA06}" srcOrd="0" destOrd="0" presId="urn:microsoft.com/office/officeart/2005/8/layout/vList2"/>
    <dgm:cxn modelId="{81C3D24B-C387-4E32-B33B-D02F643EB660}" srcId="{2CE4D531-EE15-41F6-9C2F-0A3E5ED9A882}" destId="{8F0DF272-0529-4E07-B6AD-DDE3D1597320}" srcOrd="2" destOrd="0" parTransId="{1767C54D-01C8-4BF3-945F-A52EDF05A27A}" sibTransId="{E17CC667-4799-434B-BB3E-87AADFBB9C2E}"/>
    <dgm:cxn modelId="{260BBDA7-D76E-444A-9EDE-5FDB72A2D599}" srcId="{2CE4D531-EE15-41F6-9C2F-0A3E5ED9A882}" destId="{55464037-F48F-4669-B694-FEE9FCBF2B21}" srcOrd="3" destOrd="0" parTransId="{581368B4-9222-4DDE-93EE-8259F6FE9902}" sibTransId="{1A722868-F740-4FD3-8515-8CB4496EB483}"/>
    <dgm:cxn modelId="{A44DF0C9-443F-478C-BDA5-AED34C0260E9}" type="presOf" srcId="{6C90DBA2-C5B8-44D6-9134-C5A18CED73F9}" destId="{901E1C90-7AF5-4AAB-914B-B28870D881AC}" srcOrd="0" destOrd="0" presId="urn:microsoft.com/office/officeart/2005/8/layout/vList2"/>
    <dgm:cxn modelId="{7A665ECA-CE45-4F19-A672-A758614AA579}" type="presOf" srcId="{8F0DF272-0529-4E07-B6AD-DDE3D1597320}" destId="{E2E6B804-4DBD-4DB0-B83F-EC5B5FA83D08}" srcOrd="0" destOrd="0" presId="urn:microsoft.com/office/officeart/2005/8/layout/vList2"/>
    <dgm:cxn modelId="{430E07E4-B43C-45C8-AF94-5CF610F1B861}" srcId="{2CE4D531-EE15-41F6-9C2F-0A3E5ED9A882}" destId="{6C90DBA2-C5B8-44D6-9134-C5A18CED73F9}" srcOrd="0" destOrd="0" parTransId="{EB1390CF-02B0-408D-BA74-838B1BE04391}" sibTransId="{21D7FE00-7DFF-4F7A-8171-42C37AC41501}"/>
    <dgm:cxn modelId="{123E9653-C7B5-420F-B17B-36FF8B2CE793}" type="presParOf" srcId="{A6103232-68CD-42C3-88E8-128FDF5FEA06}" destId="{901E1C90-7AF5-4AAB-914B-B28870D881AC}" srcOrd="0" destOrd="0" presId="urn:microsoft.com/office/officeart/2005/8/layout/vList2"/>
    <dgm:cxn modelId="{40B87AA5-ECA0-465F-A5D6-68F15E1DCF96}" type="presParOf" srcId="{A6103232-68CD-42C3-88E8-128FDF5FEA06}" destId="{56B521ED-3D3F-4524-84D2-998F47CE670B}" srcOrd="1" destOrd="0" presId="urn:microsoft.com/office/officeart/2005/8/layout/vList2"/>
    <dgm:cxn modelId="{A43929B4-5690-4DFE-8795-7B1BA1EA037E}" type="presParOf" srcId="{A6103232-68CD-42C3-88E8-128FDF5FEA06}" destId="{E6E53008-C264-4A1A-88BB-E04353546EC5}" srcOrd="2" destOrd="0" presId="urn:microsoft.com/office/officeart/2005/8/layout/vList2"/>
    <dgm:cxn modelId="{5B51E37C-6F0E-4BCD-A098-F4B9AD52574A}" type="presParOf" srcId="{A6103232-68CD-42C3-88E8-128FDF5FEA06}" destId="{F7BC9207-283B-4021-A86E-D8449EC4A25A}" srcOrd="3" destOrd="0" presId="urn:microsoft.com/office/officeart/2005/8/layout/vList2"/>
    <dgm:cxn modelId="{61E9FFEE-A4F7-4BE4-AB71-DFFB21AE7E61}" type="presParOf" srcId="{A6103232-68CD-42C3-88E8-128FDF5FEA06}" destId="{E2E6B804-4DBD-4DB0-B83F-EC5B5FA83D08}" srcOrd="4" destOrd="0" presId="urn:microsoft.com/office/officeart/2005/8/layout/vList2"/>
    <dgm:cxn modelId="{F202D656-27EA-425C-9342-B97E27B28AB4}" type="presParOf" srcId="{A6103232-68CD-42C3-88E8-128FDF5FEA06}" destId="{D5E01C46-A172-48D7-AC88-D72F9CEE27A5}" srcOrd="5" destOrd="0" presId="urn:microsoft.com/office/officeart/2005/8/layout/vList2"/>
    <dgm:cxn modelId="{8FB58FCB-7839-474D-8D68-32E75288DBDB}" type="presParOf" srcId="{A6103232-68CD-42C3-88E8-128FDF5FEA06}" destId="{C3EED897-2808-4C7B-B753-54CF6633DE8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65BE55-38E5-49F8-845B-6325E4AABD7D}"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B9A80AA8-5D5C-4BE6-B3B2-54325884C6C3}">
      <dgm:prSet/>
      <dgm:spPr/>
      <dgm:t>
        <a:bodyPr/>
        <a:lstStyle/>
        <a:p>
          <a:pPr>
            <a:lnSpc>
              <a:spcPct val="100000"/>
            </a:lnSpc>
          </a:pPr>
          <a:r>
            <a:rPr lang="en-US" dirty="0"/>
            <a:t>In today’s busy world, time is a very precious commodity.</a:t>
          </a:r>
        </a:p>
      </dgm:t>
    </dgm:pt>
    <dgm:pt modelId="{B3966532-A035-4103-91CE-5D787B1B4108}" type="parTrans" cxnId="{85BB0923-CA7C-40C9-8367-538E7D4419CF}">
      <dgm:prSet/>
      <dgm:spPr/>
      <dgm:t>
        <a:bodyPr/>
        <a:lstStyle/>
        <a:p>
          <a:endParaRPr lang="en-US"/>
        </a:p>
      </dgm:t>
    </dgm:pt>
    <dgm:pt modelId="{B6AA05AA-6BCE-4123-BF11-DA9B2EF3C2F5}" type="sibTrans" cxnId="{85BB0923-CA7C-40C9-8367-538E7D4419CF}">
      <dgm:prSet/>
      <dgm:spPr/>
      <dgm:t>
        <a:bodyPr/>
        <a:lstStyle/>
        <a:p>
          <a:pPr>
            <a:lnSpc>
              <a:spcPct val="100000"/>
            </a:lnSpc>
          </a:pPr>
          <a:endParaRPr lang="en-US"/>
        </a:p>
      </dgm:t>
    </dgm:pt>
    <dgm:pt modelId="{30A840DB-8706-48C5-B161-5060886EC681}">
      <dgm:prSet/>
      <dgm:spPr/>
      <dgm:t>
        <a:bodyPr/>
        <a:lstStyle/>
        <a:p>
          <a:pPr>
            <a:lnSpc>
              <a:spcPct val="100000"/>
            </a:lnSpc>
          </a:pPr>
          <a:r>
            <a:rPr lang="en-US" dirty="0"/>
            <a:t>Flights are the most convenient and fastest way to travel.</a:t>
          </a:r>
        </a:p>
      </dgm:t>
    </dgm:pt>
    <dgm:pt modelId="{5C15D3EF-448A-4B16-A2FE-C14014E8412A}" type="parTrans" cxnId="{02747C2A-8E36-4334-B9A4-4E033C9CD599}">
      <dgm:prSet/>
      <dgm:spPr/>
      <dgm:t>
        <a:bodyPr/>
        <a:lstStyle/>
        <a:p>
          <a:endParaRPr lang="en-US"/>
        </a:p>
      </dgm:t>
    </dgm:pt>
    <dgm:pt modelId="{10627227-B8C8-45B6-A08B-80BBCE3CF99F}" type="sibTrans" cxnId="{02747C2A-8E36-4334-B9A4-4E033C9CD599}">
      <dgm:prSet/>
      <dgm:spPr/>
      <dgm:t>
        <a:bodyPr/>
        <a:lstStyle/>
        <a:p>
          <a:pPr>
            <a:lnSpc>
              <a:spcPct val="100000"/>
            </a:lnSpc>
          </a:pPr>
          <a:endParaRPr lang="en-US"/>
        </a:p>
      </dgm:t>
    </dgm:pt>
    <dgm:pt modelId="{8C0B4C34-6F41-4502-B287-CFE130E77BD6}">
      <dgm:prSet/>
      <dgm:spPr/>
      <dgm:t>
        <a:bodyPr/>
        <a:lstStyle/>
        <a:p>
          <a:pPr>
            <a:lnSpc>
              <a:spcPct val="100000"/>
            </a:lnSpc>
          </a:pPr>
          <a:r>
            <a:rPr lang="en-US" dirty="0"/>
            <a:t>More and more people are taking flights and according to IATA around 8.2 billion people will be travelling by flights in 2037. </a:t>
          </a:r>
          <a:r>
            <a:rPr lang="en-US" dirty="0">
              <a:hlinkClick xmlns:r="http://schemas.openxmlformats.org/officeDocument/2006/relationships" r:id="rId1" action="ppaction://hlinksldjump"/>
            </a:rPr>
            <a:t>[1]</a:t>
          </a:r>
          <a:r>
            <a:rPr lang="en-US" dirty="0"/>
            <a:t> </a:t>
          </a:r>
        </a:p>
      </dgm:t>
    </dgm:pt>
    <dgm:pt modelId="{07284922-6C71-4000-A862-231C28590C55}" type="parTrans" cxnId="{86779B6A-47A3-416F-88FB-0D0B88F37A52}">
      <dgm:prSet/>
      <dgm:spPr/>
      <dgm:t>
        <a:bodyPr/>
        <a:lstStyle/>
        <a:p>
          <a:endParaRPr lang="en-US"/>
        </a:p>
      </dgm:t>
    </dgm:pt>
    <dgm:pt modelId="{AEF8F1C6-D2D6-48C9-B993-94B656534050}" type="sibTrans" cxnId="{86779B6A-47A3-416F-88FB-0D0B88F37A52}">
      <dgm:prSet/>
      <dgm:spPr/>
      <dgm:t>
        <a:bodyPr/>
        <a:lstStyle/>
        <a:p>
          <a:pPr>
            <a:lnSpc>
              <a:spcPct val="100000"/>
            </a:lnSpc>
          </a:pPr>
          <a:endParaRPr lang="en-US"/>
        </a:p>
      </dgm:t>
    </dgm:pt>
    <dgm:pt modelId="{20F729CD-8D29-4521-8177-A09095B92A5A}">
      <dgm:prSet/>
      <dgm:spPr/>
      <dgm:t>
        <a:bodyPr/>
        <a:lstStyle/>
        <a:p>
          <a:pPr>
            <a:lnSpc>
              <a:spcPct val="100000"/>
            </a:lnSpc>
          </a:pPr>
          <a:r>
            <a:rPr lang="en-US" dirty="0"/>
            <a:t>Flight delays and cancellations are a major cost escalator for passengers and Airlines.</a:t>
          </a:r>
        </a:p>
      </dgm:t>
    </dgm:pt>
    <dgm:pt modelId="{4BFE3D7E-5223-4C57-9247-6AD0124C4076}" type="parTrans" cxnId="{92E0B62B-B363-4E23-AAD0-842CA7BF6933}">
      <dgm:prSet/>
      <dgm:spPr/>
      <dgm:t>
        <a:bodyPr/>
        <a:lstStyle/>
        <a:p>
          <a:endParaRPr lang="en-US"/>
        </a:p>
      </dgm:t>
    </dgm:pt>
    <dgm:pt modelId="{D5DEB479-50A6-4294-B202-9853CBFDC46F}" type="sibTrans" cxnId="{92E0B62B-B363-4E23-AAD0-842CA7BF6933}">
      <dgm:prSet/>
      <dgm:spPr/>
      <dgm:t>
        <a:bodyPr/>
        <a:lstStyle/>
        <a:p>
          <a:endParaRPr lang="en-US"/>
        </a:p>
      </dgm:t>
    </dgm:pt>
    <dgm:pt modelId="{02DCEA6E-449D-449C-951D-0EFBA76301EE}" type="pres">
      <dgm:prSet presAssocID="{7265BE55-38E5-49F8-845B-6325E4AABD7D}" presName="root" presStyleCnt="0">
        <dgm:presLayoutVars>
          <dgm:dir/>
          <dgm:resizeHandles val="exact"/>
        </dgm:presLayoutVars>
      </dgm:prSet>
      <dgm:spPr/>
    </dgm:pt>
    <dgm:pt modelId="{70E34C58-2247-4496-B83F-59D8F2CA7519}" type="pres">
      <dgm:prSet presAssocID="{7265BE55-38E5-49F8-845B-6325E4AABD7D}" presName="container" presStyleCnt="0">
        <dgm:presLayoutVars>
          <dgm:dir/>
          <dgm:resizeHandles val="exact"/>
        </dgm:presLayoutVars>
      </dgm:prSet>
      <dgm:spPr/>
    </dgm:pt>
    <dgm:pt modelId="{9C53C8DA-C31F-4E28-B786-BCFD7FC5CDF5}" type="pres">
      <dgm:prSet presAssocID="{B9A80AA8-5D5C-4BE6-B3B2-54325884C6C3}" presName="compNode" presStyleCnt="0"/>
      <dgm:spPr/>
    </dgm:pt>
    <dgm:pt modelId="{AA3E8313-5DB2-4D01-8661-DA89683F289B}" type="pres">
      <dgm:prSet presAssocID="{B9A80AA8-5D5C-4BE6-B3B2-54325884C6C3}" presName="iconBgRect" presStyleLbl="bgShp" presStyleIdx="0" presStyleCnt="4"/>
      <dgm:spPr/>
    </dgm:pt>
    <dgm:pt modelId="{F91E5829-088E-4B9E-961F-5FBE7E91A02F}" type="pres">
      <dgm:prSet presAssocID="{B9A80AA8-5D5C-4BE6-B3B2-54325884C6C3}"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Money2"/>
        </a:ext>
      </dgm:extLst>
    </dgm:pt>
    <dgm:pt modelId="{D8E12E7E-5C82-44C2-B564-73C3A3DE30C9}" type="pres">
      <dgm:prSet presAssocID="{B9A80AA8-5D5C-4BE6-B3B2-54325884C6C3}" presName="spaceRect" presStyleCnt="0"/>
      <dgm:spPr/>
    </dgm:pt>
    <dgm:pt modelId="{1B046C36-D40D-4122-B7E6-FE0AFB822D6F}" type="pres">
      <dgm:prSet presAssocID="{B9A80AA8-5D5C-4BE6-B3B2-54325884C6C3}" presName="textRect" presStyleLbl="revTx" presStyleIdx="0" presStyleCnt="4">
        <dgm:presLayoutVars>
          <dgm:chMax val="1"/>
          <dgm:chPref val="1"/>
        </dgm:presLayoutVars>
      </dgm:prSet>
      <dgm:spPr/>
    </dgm:pt>
    <dgm:pt modelId="{547904C6-9DBC-4C8B-AAFB-0B17F1B7E2E2}" type="pres">
      <dgm:prSet presAssocID="{B6AA05AA-6BCE-4123-BF11-DA9B2EF3C2F5}" presName="sibTrans" presStyleLbl="sibTrans2D1" presStyleIdx="0" presStyleCnt="0"/>
      <dgm:spPr/>
    </dgm:pt>
    <dgm:pt modelId="{538357DE-652C-42FD-BDA2-9028F422995E}" type="pres">
      <dgm:prSet presAssocID="{30A840DB-8706-48C5-B161-5060886EC681}" presName="compNode" presStyleCnt="0"/>
      <dgm:spPr/>
    </dgm:pt>
    <dgm:pt modelId="{E3808963-D16D-48AA-806A-7B7FCCFFF765}" type="pres">
      <dgm:prSet presAssocID="{30A840DB-8706-48C5-B161-5060886EC681}" presName="iconBgRect" presStyleLbl="bgShp" presStyleIdx="1" presStyleCnt="4"/>
      <dgm:spPr/>
    </dgm:pt>
    <dgm:pt modelId="{6D354E8E-9C76-42F6-BBB0-3C8EE64D0518}" type="pres">
      <dgm:prSet presAssocID="{30A840DB-8706-48C5-B161-5060886EC681}"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TrainOutline"/>
        </a:ext>
      </dgm:extLst>
    </dgm:pt>
    <dgm:pt modelId="{AF2456B0-FC91-4F01-B790-AF664BBF7451}" type="pres">
      <dgm:prSet presAssocID="{30A840DB-8706-48C5-B161-5060886EC681}" presName="spaceRect" presStyleCnt="0"/>
      <dgm:spPr/>
    </dgm:pt>
    <dgm:pt modelId="{D95AE1B7-40BB-40DE-9CC0-D70B182788A9}" type="pres">
      <dgm:prSet presAssocID="{30A840DB-8706-48C5-B161-5060886EC681}" presName="textRect" presStyleLbl="revTx" presStyleIdx="1" presStyleCnt="4">
        <dgm:presLayoutVars>
          <dgm:chMax val="1"/>
          <dgm:chPref val="1"/>
        </dgm:presLayoutVars>
      </dgm:prSet>
      <dgm:spPr/>
    </dgm:pt>
    <dgm:pt modelId="{AADB2D42-B8FF-4954-8CBC-635166F56755}" type="pres">
      <dgm:prSet presAssocID="{10627227-B8C8-45B6-A08B-80BBCE3CF99F}" presName="sibTrans" presStyleLbl="sibTrans2D1" presStyleIdx="0" presStyleCnt="0"/>
      <dgm:spPr/>
    </dgm:pt>
    <dgm:pt modelId="{9CC46303-6220-4D14-888D-30D81F9C26F9}" type="pres">
      <dgm:prSet presAssocID="{8C0B4C34-6F41-4502-B287-CFE130E77BD6}" presName="compNode" presStyleCnt="0"/>
      <dgm:spPr/>
    </dgm:pt>
    <dgm:pt modelId="{082E2758-9EE3-49C8-9B93-26F11EF4D239}" type="pres">
      <dgm:prSet presAssocID="{8C0B4C34-6F41-4502-B287-CFE130E77BD6}" presName="iconBgRect" presStyleLbl="bgShp" presStyleIdx="2" presStyleCnt="4"/>
      <dgm:spPr/>
    </dgm:pt>
    <dgm:pt modelId="{7010297B-EA0B-49EA-8334-4F2C87B9702D}" type="pres">
      <dgm:prSet presAssocID="{8C0B4C34-6F41-4502-B287-CFE130E77BD6}"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RobotOutline"/>
        </a:ext>
      </dgm:extLst>
    </dgm:pt>
    <dgm:pt modelId="{1837E923-2DB5-4993-B640-11669F49A2C0}" type="pres">
      <dgm:prSet presAssocID="{8C0B4C34-6F41-4502-B287-CFE130E77BD6}" presName="spaceRect" presStyleCnt="0"/>
      <dgm:spPr/>
    </dgm:pt>
    <dgm:pt modelId="{6BE060D2-F241-4CA6-B526-BBC1A9B76F52}" type="pres">
      <dgm:prSet presAssocID="{8C0B4C34-6F41-4502-B287-CFE130E77BD6}" presName="textRect" presStyleLbl="revTx" presStyleIdx="2" presStyleCnt="4">
        <dgm:presLayoutVars>
          <dgm:chMax val="1"/>
          <dgm:chPref val="1"/>
        </dgm:presLayoutVars>
      </dgm:prSet>
      <dgm:spPr/>
    </dgm:pt>
    <dgm:pt modelId="{2CF0EB3F-2658-41AA-80B4-0589C732817D}" type="pres">
      <dgm:prSet presAssocID="{AEF8F1C6-D2D6-48C9-B993-94B656534050}" presName="sibTrans" presStyleLbl="sibTrans2D1" presStyleIdx="0" presStyleCnt="0"/>
      <dgm:spPr/>
    </dgm:pt>
    <dgm:pt modelId="{41E7E455-C1A8-40CA-A4B0-8F1BF06F988F}" type="pres">
      <dgm:prSet presAssocID="{20F729CD-8D29-4521-8177-A09095B92A5A}" presName="compNode" presStyleCnt="0"/>
      <dgm:spPr/>
    </dgm:pt>
    <dgm:pt modelId="{CE5B2969-5B84-495D-863E-53F90D97BBBD}" type="pres">
      <dgm:prSet presAssocID="{20F729CD-8D29-4521-8177-A09095B92A5A}" presName="iconBgRect" presStyleLbl="bgShp" presStyleIdx="3" presStyleCnt="4"/>
      <dgm:spPr/>
    </dgm:pt>
    <dgm:pt modelId="{93DE0A9F-9327-463B-9DC2-4AB03332AA4E}" type="pres">
      <dgm:prSet presAssocID="{20F729CD-8D29-4521-8177-A09095B92A5A}"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AirplaneSolid"/>
        </a:ext>
      </dgm:extLst>
    </dgm:pt>
    <dgm:pt modelId="{DE50AA99-6904-46DB-9B18-61E3B44FA061}" type="pres">
      <dgm:prSet presAssocID="{20F729CD-8D29-4521-8177-A09095B92A5A}" presName="spaceRect" presStyleCnt="0"/>
      <dgm:spPr/>
    </dgm:pt>
    <dgm:pt modelId="{F19C2B72-82DC-416B-AD0B-A1AFFAC398CC}" type="pres">
      <dgm:prSet presAssocID="{20F729CD-8D29-4521-8177-A09095B92A5A}" presName="textRect" presStyleLbl="revTx" presStyleIdx="3" presStyleCnt="4">
        <dgm:presLayoutVars>
          <dgm:chMax val="1"/>
          <dgm:chPref val="1"/>
        </dgm:presLayoutVars>
      </dgm:prSet>
      <dgm:spPr/>
    </dgm:pt>
  </dgm:ptLst>
  <dgm:cxnLst>
    <dgm:cxn modelId="{85BB0923-CA7C-40C9-8367-538E7D4419CF}" srcId="{7265BE55-38E5-49F8-845B-6325E4AABD7D}" destId="{B9A80AA8-5D5C-4BE6-B3B2-54325884C6C3}" srcOrd="0" destOrd="0" parTransId="{B3966532-A035-4103-91CE-5D787B1B4108}" sibTransId="{B6AA05AA-6BCE-4123-BF11-DA9B2EF3C2F5}"/>
    <dgm:cxn modelId="{02747C2A-8E36-4334-B9A4-4E033C9CD599}" srcId="{7265BE55-38E5-49F8-845B-6325E4AABD7D}" destId="{30A840DB-8706-48C5-B161-5060886EC681}" srcOrd="1" destOrd="0" parTransId="{5C15D3EF-448A-4B16-A2FE-C14014E8412A}" sibTransId="{10627227-B8C8-45B6-A08B-80BBCE3CF99F}"/>
    <dgm:cxn modelId="{92E0B62B-B363-4E23-AAD0-842CA7BF6933}" srcId="{7265BE55-38E5-49F8-845B-6325E4AABD7D}" destId="{20F729CD-8D29-4521-8177-A09095B92A5A}" srcOrd="3" destOrd="0" parTransId="{4BFE3D7E-5223-4C57-9247-6AD0124C4076}" sibTransId="{D5DEB479-50A6-4294-B202-9853CBFDC46F}"/>
    <dgm:cxn modelId="{67BF935B-AD0A-4824-A980-2C58A9E8233E}" type="presOf" srcId="{7265BE55-38E5-49F8-845B-6325E4AABD7D}" destId="{02DCEA6E-449D-449C-951D-0EFBA76301EE}" srcOrd="0" destOrd="0" presId="urn:microsoft.com/office/officeart/2018/2/layout/IconCircleList"/>
    <dgm:cxn modelId="{C494D860-E815-414E-9EDF-DE0C34E9D837}" type="presOf" srcId="{AEF8F1C6-D2D6-48C9-B993-94B656534050}" destId="{2CF0EB3F-2658-41AA-80B4-0589C732817D}" srcOrd="0" destOrd="0" presId="urn:microsoft.com/office/officeart/2018/2/layout/IconCircleList"/>
    <dgm:cxn modelId="{A742E261-B6D0-4B0E-87A1-E7CB129FAC69}" type="presOf" srcId="{10627227-B8C8-45B6-A08B-80BBCE3CF99F}" destId="{AADB2D42-B8FF-4954-8CBC-635166F56755}" srcOrd="0" destOrd="0" presId="urn:microsoft.com/office/officeart/2018/2/layout/IconCircleList"/>
    <dgm:cxn modelId="{25ABF445-C392-46CA-9201-91DF7310FD2C}" type="presOf" srcId="{30A840DB-8706-48C5-B161-5060886EC681}" destId="{D95AE1B7-40BB-40DE-9CC0-D70B182788A9}" srcOrd="0" destOrd="0" presId="urn:microsoft.com/office/officeart/2018/2/layout/IconCircleList"/>
    <dgm:cxn modelId="{86779B6A-47A3-416F-88FB-0D0B88F37A52}" srcId="{7265BE55-38E5-49F8-845B-6325E4AABD7D}" destId="{8C0B4C34-6F41-4502-B287-CFE130E77BD6}" srcOrd="2" destOrd="0" parTransId="{07284922-6C71-4000-A862-231C28590C55}" sibTransId="{AEF8F1C6-D2D6-48C9-B993-94B656534050}"/>
    <dgm:cxn modelId="{ABB405A5-A809-4E6D-91A5-67F353876C1C}" type="presOf" srcId="{B9A80AA8-5D5C-4BE6-B3B2-54325884C6C3}" destId="{1B046C36-D40D-4122-B7E6-FE0AFB822D6F}" srcOrd="0" destOrd="0" presId="urn:microsoft.com/office/officeart/2018/2/layout/IconCircleList"/>
    <dgm:cxn modelId="{39B3EEB7-1C5A-422C-A408-12FEC31D06C4}" type="presOf" srcId="{B6AA05AA-6BCE-4123-BF11-DA9B2EF3C2F5}" destId="{547904C6-9DBC-4C8B-AAFB-0B17F1B7E2E2}" srcOrd="0" destOrd="0" presId="urn:microsoft.com/office/officeart/2018/2/layout/IconCircleList"/>
    <dgm:cxn modelId="{B87072C5-87BE-46B4-925B-0C9806CBCE4E}" type="presOf" srcId="{8C0B4C34-6F41-4502-B287-CFE130E77BD6}" destId="{6BE060D2-F241-4CA6-B526-BBC1A9B76F52}" srcOrd="0" destOrd="0" presId="urn:microsoft.com/office/officeart/2018/2/layout/IconCircleList"/>
    <dgm:cxn modelId="{EC98B1CA-F704-477B-8BAC-0E4003954FEC}" type="presOf" srcId="{20F729CD-8D29-4521-8177-A09095B92A5A}" destId="{F19C2B72-82DC-416B-AD0B-A1AFFAC398CC}" srcOrd="0" destOrd="0" presId="urn:microsoft.com/office/officeart/2018/2/layout/IconCircleList"/>
    <dgm:cxn modelId="{D04258AD-4DF7-47D9-AEF5-50FD40AFF494}" type="presParOf" srcId="{02DCEA6E-449D-449C-951D-0EFBA76301EE}" destId="{70E34C58-2247-4496-B83F-59D8F2CA7519}" srcOrd="0" destOrd="0" presId="urn:microsoft.com/office/officeart/2018/2/layout/IconCircleList"/>
    <dgm:cxn modelId="{C9FB57A5-D2A3-4D90-8899-A1E14B7015BF}" type="presParOf" srcId="{70E34C58-2247-4496-B83F-59D8F2CA7519}" destId="{9C53C8DA-C31F-4E28-B786-BCFD7FC5CDF5}" srcOrd="0" destOrd="0" presId="urn:microsoft.com/office/officeart/2018/2/layout/IconCircleList"/>
    <dgm:cxn modelId="{FD4B5DD2-7D46-4AB1-BB68-52C3355728EA}" type="presParOf" srcId="{9C53C8DA-C31F-4E28-B786-BCFD7FC5CDF5}" destId="{AA3E8313-5DB2-4D01-8661-DA89683F289B}" srcOrd="0" destOrd="0" presId="urn:microsoft.com/office/officeart/2018/2/layout/IconCircleList"/>
    <dgm:cxn modelId="{672BBA7C-4D1F-4D2E-A318-524101985578}" type="presParOf" srcId="{9C53C8DA-C31F-4E28-B786-BCFD7FC5CDF5}" destId="{F91E5829-088E-4B9E-961F-5FBE7E91A02F}" srcOrd="1" destOrd="0" presId="urn:microsoft.com/office/officeart/2018/2/layout/IconCircleList"/>
    <dgm:cxn modelId="{923D79A3-8AEC-409E-AAF3-7429F5B0B150}" type="presParOf" srcId="{9C53C8DA-C31F-4E28-B786-BCFD7FC5CDF5}" destId="{D8E12E7E-5C82-44C2-B564-73C3A3DE30C9}" srcOrd="2" destOrd="0" presId="urn:microsoft.com/office/officeart/2018/2/layout/IconCircleList"/>
    <dgm:cxn modelId="{89BA3323-5E57-4135-8C91-E507DC4C4DEC}" type="presParOf" srcId="{9C53C8DA-C31F-4E28-B786-BCFD7FC5CDF5}" destId="{1B046C36-D40D-4122-B7E6-FE0AFB822D6F}" srcOrd="3" destOrd="0" presId="urn:microsoft.com/office/officeart/2018/2/layout/IconCircleList"/>
    <dgm:cxn modelId="{A8224089-0A35-4D47-B9BB-BF00F72C6712}" type="presParOf" srcId="{70E34C58-2247-4496-B83F-59D8F2CA7519}" destId="{547904C6-9DBC-4C8B-AAFB-0B17F1B7E2E2}" srcOrd="1" destOrd="0" presId="urn:microsoft.com/office/officeart/2018/2/layout/IconCircleList"/>
    <dgm:cxn modelId="{D0D312EE-85F3-4261-B961-A2E873F8EC72}" type="presParOf" srcId="{70E34C58-2247-4496-B83F-59D8F2CA7519}" destId="{538357DE-652C-42FD-BDA2-9028F422995E}" srcOrd="2" destOrd="0" presId="urn:microsoft.com/office/officeart/2018/2/layout/IconCircleList"/>
    <dgm:cxn modelId="{8E9A8347-FC69-42EB-B6B5-73801CBC11B3}" type="presParOf" srcId="{538357DE-652C-42FD-BDA2-9028F422995E}" destId="{E3808963-D16D-48AA-806A-7B7FCCFFF765}" srcOrd="0" destOrd="0" presId="urn:microsoft.com/office/officeart/2018/2/layout/IconCircleList"/>
    <dgm:cxn modelId="{9C3D782D-971A-4FD3-87FF-9F4E23BCE509}" type="presParOf" srcId="{538357DE-652C-42FD-BDA2-9028F422995E}" destId="{6D354E8E-9C76-42F6-BBB0-3C8EE64D0518}" srcOrd="1" destOrd="0" presId="urn:microsoft.com/office/officeart/2018/2/layout/IconCircleList"/>
    <dgm:cxn modelId="{74CC68AF-79D1-4D64-AAFC-28C6A671E5A3}" type="presParOf" srcId="{538357DE-652C-42FD-BDA2-9028F422995E}" destId="{AF2456B0-FC91-4F01-B790-AF664BBF7451}" srcOrd="2" destOrd="0" presId="urn:microsoft.com/office/officeart/2018/2/layout/IconCircleList"/>
    <dgm:cxn modelId="{9839AAFC-4914-406F-AFEA-28D4268BAA7D}" type="presParOf" srcId="{538357DE-652C-42FD-BDA2-9028F422995E}" destId="{D95AE1B7-40BB-40DE-9CC0-D70B182788A9}" srcOrd="3" destOrd="0" presId="urn:microsoft.com/office/officeart/2018/2/layout/IconCircleList"/>
    <dgm:cxn modelId="{6800ED94-E5EE-4D50-8FA9-FE374B40DF91}" type="presParOf" srcId="{70E34C58-2247-4496-B83F-59D8F2CA7519}" destId="{AADB2D42-B8FF-4954-8CBC-635166F56755}" srcOrd="3" destOrd="0" presId="urn:microsoft.com/office/officeart/2018/2/layout/IconCircleList"/>
    <dgm:cxn modelId="{004B21EB-8506-4B26-8EA7-08FDC6B16ABB}" type="presParOf" srcId="{70E34C58-2247-4496-B83F-59D8F2CA7519}" destId="{9CC46303-6220-4D14-888D-30D81F9C26F9}" srcOrd="4" destOrd="0" presId="urn:microsoft.com/office/officeart/2018/2/layout/IconCircleList"/>
    <dgm:cxn modelId="{779DC107-C8DA-48E8-B367-D04400BA21C3}" type="presParOf" srcId="{9CC46303-6220-4D14-888D-30D81F9C26F9}" destId="{082E2758-9EE3-49C8-9B93-26F11EF4D239}" srcOrd="0" destOrd="0" presId="urn:microsoft.com/office/officeart/2018/2/layout/IconCircleList"/>
    <dgm:cxn modelId="{EE07333B-7206-4326-ABFA-85C0986666FC}" type="presParOf" srcId="{9CC46303-6220-4D14-888D-30D81F9C26F9}" destId="{7010297B-EA0B-49EA-8334-4F2C87B9702D}" srcOrd="1" destOrd="0" presId="urn:microsoft.com/office/officeart/2018/2/layout/IconCircleList"/>
    <dgm:cxn modelId="{6A31BF22-632E-4597-8A0B-34488B99A184}" type="presParOf" srcId="{9CC46303-6220-4D14-888D-30D81F9C26F9}" destId="{1837E923-2DB5-4993-B640-11669F49A2C0}" srcOrd="2" destOrd="0" presId="urn:microsoft.com/office/officeart/2018/2/layout/IconCircleList"/>
    <dgm:cxn modelId="{FB35E30C-EFCB-47EA-B662-375D066F9174}" type="presParOf" srcId="{9CC46303-6220-4D14-888D-30D81F9C26F9}" destId="{6BE060D2-F241-4CA6-B526-BBC1A9B76F52}" srcOrd="3" destOrd="0" presId="urn:microsoft.com/office/officeart/2018/2/layout/IconCircleList"/>
    <dgm:cxn modelId="{8B4A1D44-3DEF-465D-9F25-B38D4830AFA6}" type="presParOf" srcId="{70E34C58-2247-4496-B83F-59D8F2CA7519}" destId="{2CF0EB3F-2658-41AA-80B4-0589C732817D}" srcOrd="5" destOrd="0" presId="urn:microsoft.com/office/officeart/2018/2/layout/IconCircleList"/>
    <dgm:cxn modelId="{1959119C-76F8-4320-B0FC-5F8846829A0F}" type="presParOf" srcId="{70E34C58-2247-4496-B83F-59D8F2CA7519}" destId="{41E7E455-C1A8-40CA-A4B0-8F1BF06F988F}" srcOrd="6" destOrd="0" presId="urn:microsoft.com/office/officeart/2018/2/layout/IconCircleList"/>
    <dgm:cxn modelId="{CDCFCD0F-56E6-4A6F-8D30-7A63F6F777EA}" type="presParOf" srcId="{41E7E455-C1A8-40CA-A4B0-8F1BF06F988F}" destId="{CE5B2969-5B84-495D-863E-53F90D97BBBD}" srcOrd="0" destOrd="0" presId="urn:microsoft.com/office/officeart/2018/2/layout/IconCircleList"/>
    <dgm:cxn modelId="{CF7A3A3B-5146-4ECB-B59E-D960959D78DC}" type="presParOf" srcId="{41E7E455-C1A8-40CA-A4B0-8F1BF06F988F}" destId="{93DE0A9F-9327-463B-9DC2-4AB03332AA4E}" srcOrd="1" destOrd="0" presId="urn:microsoft.com/office/officeart/2018/2/layout/IconCircleList"/>
    <dgm:cxn modelId="{753CF8B0-4A10-4B8F-924F-066FBEC23F93}" type="presParOf" srcId="{41E7E455-C1A8-40CA-A4B0-8F1BF06F988F}" destId="{DE50AA99-6904-46DB-9B18-61E3B44FA061}" srcOrd="2" destOrd="0" presId="urn:microsoft.com/office/officeart/2018/2/layout/IconCircleList"/>
    <dgm:cxn modelId="{24209F5B-ACDB-43A4-B46C-B5EBB18B46A9}" type="presParOf" srcId="{41E7E455-C1A8-40CA-A4B0-8F1BF06F988F}" destId="{F19C2B72-82DC-416B-AD0B-A1AFFAC398C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745DC0-B3C3-47E1-BE4F-C5ED2ABC57EC}"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77A65572-AB76-447C-8604-ABBB15822384}">
      <dgm:prSet/>
      <dgm:spPr/>
      <dgm:t>
        <a:bodyPr/>
        <a:lstStyle/>
        <a:p>
          <a:r>
            <a:rPr lang="en-US"/>
            <a:t>There is not enough detail available that can help us in planning future travels from airports and airlines based on past trends and airlines behavior.</a:t>
          </a:r>
        </a:p>
      </dgm:t>
    </dgm:pt>
    <dgm:pt modelId="{05752192-C41A-4F43-ACC1-12ABEBA41645}" type="parTrans" cxnId="{9DD18F76-8FD0-4735-B803-CE68B42786D8}">
      <dgm:prSet/>
      <dgm:spPr/>
      <dgm:t>
        <a:bodyPr/>
        <a:lstStyle/>
        <a:p>
          <a:endParaRPr lang="en-US"/>
        </a:p>
      </dgm:t>
    </dgm:pt>
    <dgm:pt modelId="{BD7FC9DB-1B37-4A6C-BDB0-CAF1138BA862}" type="sibTrans" cxnId="{9DD18F76-8FD0-4735-B803-CE68B42786D8}">
      <dgm:prSet/>
      <dgm:spPr/>
      <dgm:t>
        <a:bodyPr/>
        <a:lstStyle/>
        <a:p>
          <a:endParaRPr lang="en-US"/>
        </a:p>
      </dgm:t>
    </dgm:pt>
    <dgm:pt modelId="{0168DEA6-BF54-4C2B-B253-24984AFC7D40}">
      <dgm:prSet/>
      <dgm:spPr/>
      <dgm:t>
        <a:bodyPr/>
        <a:lstStyle/>
        <a:p>
          <a:r>
            <a:rPr lang="en-US"/>
            <a:t>Even though a flight may show on time on these “current data” visualizations, its possible some of the airlines are regularly late when we analyze complete data.</a:t>
          </a:r>
        </a:p>
      </dgm:t>
    </dgm:pt>
    <dgm:pt modelId="{34AC228D-BBA4-49BC-8B6A-9E986123261F}" type="parTrans" cxnId="{D3268EF7-FEB5-42F0-9ACC-0A57027AF27D}">
      <dgm:prSet/>
      <dgm:spPr/>
      <dgm:t>
        <a:bodyPr/>
        <a:lstStyle/>
        <a:p>
          <a:endParaRPr lang="en-US"/>
        </a:p>
      </dgm:t>
    </dgm:pt>
    <dgm:pt modelId="{BF9AA0CF-AD28-42DF-A0D9-6DCC19952441}" type="sibTrans" cxnId="{D3268EF7-FEB5-42F0-9ACC-0A57027AF27D}">
      <dgm:prSet/>
      <dgm:spPr/>
      <dgm:t>
        <a:bodyPr/>
        <a:lstStyle/>
        <a:p>
          <a:endParaRPr lang="en-US"/>
        </a:p>
      </dgm:t>
    </dgm:pt>
    <dgm:pt modelId="{F3032AAC-E55B-412C-9C49-A2A3B8BB2A92}" type="pres">
      <dgm:prSet presAssocID="{25745DC0-B3C3-47E1-BE4F-C5ED2ABC57EC}" presName="root" presStyleCnt="0">
        <dgm:presLayoutVars>
          <dgm:dir/>
          <dgm:resizeHandles val="exact"/>
        </dgm:presLayoutVars>
      </dgm:prSet>
      <dgm:spPr/>
    </dgm:pt>
    <dgm:pt modelId="{195B07B4-757E-4F13-BC89-D698B04493B1}" type="pres">
      <dgm:prSet presAssocID="{25745DC0-B3C3-47E1-BE4F-C5ED2ABC57EC}" presName="container" presStyleCnt="0">
        <dgm:presLayoutVars>
          <dgm:dir/>
          <dgm:resizeHandles val="exact"/>
        </dgm:presLayoutVars>
      </dgm:prSet>
      <dgm:spPr/>
    </dgm:pt>
    <dgm:pt modelId="{B24E296B-135B-4286-971A-A42FCB8E3C73}" type="pres">
      <dgm:prSet presAssocID="{77A65572-AB76-447C-8604-ABBB15822384}" presName="compNode" presStyleCnt="0"/>
      <dgm:spPr/>
    </dgm:pt>
    <dgm:pt modelId="{35CEAC64-5643-4387-BBA9-B64A1843C9DE}" type="pres">
      <dgm:prSet presAssocID="{77A65572-AB76-447C-8604-ABBB15822384}" presName="iconBgRect" presStyleLbl="bgShp" presStyleIdx="0" presStyleCnt="2"/>
      <dgm:spPr/>
    </dgm:pt>
    <dgm:pt modelId="{500D66A3-6A1D-4C25-AA27-8C519A855531}" type="pres">
      <dgm:prSet presAssocID="{77A65572-AB76-447C-8604-ABBB1582238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irplane"/>
        </a:ext>
      </dgm:extLst>
    </dgm:pt>
    <dgm:pt modelId="{CE573461-6C0F-4AD3-A98D-CF790D54C80B}" type="pres">
      <dgm:prSet presAssocID="{77A65572-AB76-447C-8604-ABBB15822384}" presName="spaceRect" presStyleCnt="0"/>
      <dgm:spPr/>
    </dgm:pt>
    <dgm:pt modelId="{254CEBC7-0259-42A4-9059-72F22FF11E18}" type="pres">
      <dgm:prSet presAssocID="{77A65572-AB76-447C-8604-ABBB15822384}" presName="textRect" presStyleLbl="revTx" presStyleIdx="0" presStyleCnt="2">
        <dgm:presLayoutVars>
          <dgm:chMax val="1"/>
          <dgm:chPref val="1"/>
        </dgm:presLayoutVars>
      </dgm:prSet>
      <dgm:spPr/>
    </dgm:pt>
    <dgm:pt modelId="{A93956F7-88F6-4F89-99C8-22CB9505AC2B}" type="pres">
      <dgm:prSet presAssocID="{BD7FC9DB-1B37-4A6C-BDB0-CAF1138BA862}" presName="sibTrans" presStyleLbl="sibTrans2D1" presStyleIdx="0" presStyleCnt="0"/>
      <dgm:spPr/>
    </dgm:pt>
    <dgm:pt modelId="{A65E7CB0-B0C0-4F37-A302-F75E777CD5AB}" type="pres">
      <dgm:prSet presAssocID="{0168DEA6-BF54-4C2B-B253-24984AFC7D40}" presName="compNode" presStyleCnt="0"/>
      <dgm:spPr/>
    </dgm:pt>
    <dgm:pt modelId="{6793DF6D-EAE2-47BB-9725-462311B2A18D}" type="pres">
      <dgm:prSet presAssocID="{0168DEA6-BF54-4C2B-B253-24984AFC7D40}" presName="iconBgRect" presStyleLbl="bgShp" presStyleIdx="1" presStyleCnt="2"/>
      <dgm:spPr/>
    </dgm:pt>
    <dgm:pt modelId="{90CE6DD9-8D34-4D45-8F28-0449CD42578A}" type="pres">
      <dgm:prSet presAssocID="{0168DEA6-BF54-4C2B-B253-24984AFC7D40}" presName="iconRect" presStyleLbl="node1" presStyleIdx="1" presStyleCnt="2"/>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Bar Chart"/>
        </a:ext>
      </dgm:extLst>
    </dgm:pt>
    <dgm:pt modelId="{2DA14FB8-A748-4DCC-9CE8-099A6D6E38FD}" type="pres">
      <dgm:prSet presAssocID="{0168DEA6-BF54-4C2B-B253-24984AFC7D40}" presName="spaceRect" presStyleCnt="0"/>
      <dgm:spPr/>
    </dgm:pt>
    <dgm:pt modelId="{4C4445C8-5C95-4573-B6B0-8877C8D4367A}" type="pres">
      <dgm:prSet presAssocID="{0168DEA6-BF54-4C2B-B253-24984AFC7D40}" presName="textRect" presStyleLbl="revTx" presStyleIdx="1" presStyleCnt="2">
        <dgm:presLayoutVars>
          <dgm:chMax val="1"/>
          <dgm:chPref val="1"/>
        </dgm:presLayoutVars>
      </dgm:prSet>
      <dgm:spPr/>
    </dgm:pt>
  </dgm:ptLst>
  <dgm:cxnLst>
    <dgm:cxn modelId="{65B3770D-28DA-4218-8881-1ACAF5AA1ED3}" type="presOf" srcId="{77A65572-AB76-447C-8604-ABBB15822384}" destId="{254CEBC7-0259-42A4-9059-72F22FF11E18}" srcOrd="0" destOrd="0" presId="urn:microsoft.com/office/officeart/2018/2/layout/IconCircleList"/>
    <dgm:cxn modelId="{838DB843-E7DC-463F-AF04-6FC083014559}" type="presOf" srcId="{25745DC0-B3C3-47E1-BE4F-C5ED2ABC57EC}" destId="{F3032AAC-E55B-412C-9C49-A2A3B8BB2A92}" srcOrd="0" destOrd="0" presId="urn:microsoft.com/office/officeart/2018/2/layout/IconCircleList"/>
    <dgm:cxn modelId="{7F96996A-4E58-485D-BD7E-41D7C21530A3}" type="presOf" srcId="{0168DEA6-BF54-4C2B-B253-24984AFC7D40}" destId="{4C4445C8-5C95-4573-B6B0-8877C8D4367A}" srcOrd="0" destOrd="0" presId="urn:microsoft.com/office/officeart/2018/2/layout/IconCircleList"/>
    <dgm:cxn modelId="{9DD18F76-8FD0-4735-B803-CE68B42786D8}" srcId="{25745DC0-B3C3-47E1-BE4F-C5ED2ABC57EC}" destId="{77A65572-AB76-447C-8604-ABBB15822384}" srcOrd="0" destOrd="0" parTransId="{05752192-C41A-4F43-ACC1-12ABEBA41645}" sibTransId="{BD7FC9DB-1B37-4A6C-BDB0-CAF1138BA862}"/>
    <dgm:cxn modelId="{5B087E8D-784B-4782-A3B3-6CFD94BE1EF3}" type="presOf" srcId="{BD7FC9DB-1B37-4A6C-BDB0-CAF1138BA862}" destId="{A93956F7-88F6-4F89-99C8-22CB9505AC2B}" srcOrd="0" destOrd="0" presId="urn:microsoft.com/office/officeart/2018/2/layout/IconCircleList"/>
    <dgm:cxn modelId="{D3268EF7-FEB5-42F0-9ACC-0A57027AF27D}" srcId="{25745DC0-B3C3-47E1-BE4F-C5ED2ABC57EC}" destId="{0168DEA6-BF54-4C2B-B253-24984AFC7D40}" srcOrd="1" destOrd="0" parTransId="{34AC228D-BBA4-49BC-8B6A-9E986123261F}" sibTransId="{BF9AA0CF-AD28-42DF-A0D9-6DCC19952441}"/>
    <dgm:cxn modelId="{2B5461CA-41BF-46BF-9689-21F6760E7FA3}" type="presParOf" srcId="{F3032AAC-E55B-412C-9C49-A2A3B8BB2A92}" destId="{195B07B4-757E-4F13-BC89-D698B04493B1}" srcOrd="0" destOrd="0" presId="urn:microsoft.com/office/officeart/2018/2/layout/IconCircleList"/>
    <dgm:cxn modelId="{A656063A-6DC7-4D99-B917-1A5981F192DB}" type="presParOf" srcId="{195B07B4-757E-4F13-BC89-D698B04493B1}" destId="{B24E296B-135B-4286-971A-A42FCB8E3C73}" srcOrd="0" destOrd="0" presId="urn:microsoft.com/office/officeart/2018/2/layout/IconCircleList"/>
    <dgm:cxn modelId="{76720568-D186-4FAE-990D-E06C24A41340}" type="presParOf" srcId="{B24E296B-135B-4286-971A-A42FCB8E3C73}" destId="{35CEAC64-5643-4387-BBA9-B64A1843C9DE}" srcOrd="0" destOrd="0" presId="urn:microsoft.com/office/officeart/2018/2/layout/IconCircleList"/>
    <dgm:cxn modelId="{5683169B-46D8-4E7E-A4BE-71F667F633CC}" type="presParOf" srcId="{B24E296B-135B-4286-971A-A42FCB8E3C73}" destId="{500D66A3-6A1D-4C25-AA27-8C519A855531}" srcOrd="1" destOrd="0" presId="urn:microsoft.com/office/officeart/2018/2/layout/IconCircleList"/>
    <dgm:cxn modelId="{7FDF0430-C6D0-4609-A81A-34A9E5C545BF}" type="presParOf" srcId="{B24E296B-135B-4286-971A-A42FCB8E3C73}" destId="{CE573461-6C0F-4AD3-A98D-CF790D54C80B}" srcOrd="2" destOrd="0" presId="urn:microsoft.com/office/officeart/2018/2/layout/IconCircleList"/>
    <dgm:cxn modelId="{494A68F2-6604-463B-B114-EA0477383A57}" type="presParOf" srcId="{B24E296B-135B-4286-971A-A42FCB8E3C73}" destId="{254CEBC7-0259-42A4-9059-72F22FF11E18}" srcOrd="3" destOrd="0" presId="urn:microsoft.com/office/officeart/2018/2/layout/IconCircleList"/>
    <dgm:cxn modelId="{C6CDBB02-98E5-4BB0-AD1D-D3F13CD3FBB8}" type="presParOf" srcId="{195B07B4-757E-4F13-BC89-D698B04493B1}" destId="{A93956F7-88F6-4F89-99C8-22CB9505AC2B}" srcOrd="1" destOrd="0" presId="urn:microsoft.com/office/officeart/2018/2/layout/IconCircleList"/>
    <dgm:cxn modelId="{BB882CD8-603B-4E0A-B46D-168B80D42FBB}" type="presParOf" srcId="{195B07B4-757E-4F13-BC89-D698B04493B1}" destId="{A65E7CB0-B0C0-4F37-A302-F75E777CD5AB}" srcOrd="2" destOrd="0" presId="urn:microsoft.com/office/officeart/2018/2/layout/IconCircleList"/>
    <dgm:cxn modelId="{6002D8FD-DC65-41A3-9516-995D69C77906}" type="presParOf" srcId="{A65E7CB0-B0C0-4F37-A302-F75E777CD5AB}" destId="{6793DF6D-EAE2-47BB-9725-462311B2A18D}" srcOrd="0" destOrd="0" presId="urn:microsoft.com/office/officeart/2018/2/layout/IconCircleList"/>
    <dgm:cxn modelId="{E60513E9-B6E0-41A9-AA88-A5D97DA61F16}" type="presParOf" srcId="{A65E7CB0-B0C0-4F37-A302-F75E777CD5AB}" destId="{90CE6DD9-8D34-4D45-8F28-0449CD42578A}" srcOrd="1" destOrd="0" presId="urn:microsoft.com/office/officeart/2018/2/layout/IconCircleList"/>
    <dgm:cxn modelId="{31DBC0CA-9C76-499D-913C-B812FCDF8719}" type="presParOf" srcId="{A65E7CB0-B0C0-4F37-A302-F75E777CD5AB}" destId="{2DA14FB8-A748-4DCC-9CE8-099A6D6E38FD}" srcOrd="2" destOrd="0" presId="urn:microsoft.com/office/officeart/2018/2/layout/IconCircleList"/>
    <dgm:cxn modelId="{C2EAFBDC-939F-4AE2-ABA4-B7C094CDF3E2}" type="presParOf" srcId="{A65E7CB0-B0C0-4F37-A302-F75E777CD5AB}" destId="{4C4445C8-5C95-4573-B6B0-8877C8D4367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745DC0-B3C3-47E1-BE4F-C5ED2ABC57EC}"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77A65572-AB76-447C-8604-ABBB15822384}">
      <dgm:prSet/>
      <dgm:spPr/>
      <dgm:t>
        <a:bodyPr/>
        <a:lstStyle/>
        <a:p>
          <a:r>
            <a:rPr lang="en-US"/>
            <a:t>There is not enough detail available that can help us in planning future travels from airports and airlines based on past trends and airlines behavior.</a:t>
          </a:r>
        </a:p>
      </dgm:t>
    </dgm:pt>
    <dgm:pt modelId="{05752192-C41A-4F43-ACC1-12ABEBA41645}" type="parTrans" cxnId="{9DD18F76-8FD0-4735-B803-CE68B42786D8}">
      <dgm:prSet/>
      <dgm:spPr/>
      <dgm:t>
        <a:bodyPr/>
        <a:lstStyle/>
        <a:p>
          <a:endParaRPr lang="en-US"/>
        </a:p>
      </dgm:t>
    </dgm:pt>
    <dgm:pt modelId="{BD7FC9DB-1B37-4A6C-BDB0-CAF1138BA862}" type="sibTrans" cxnId="{9DD18F76-8FD0-4735-B803-CE68B42786D8}">
      <dgm:prSet/>
      <dgm:spPr/>
      <dgm:t>
        <a:bodyPr/>
        <a:lstStyle/>
        <a:p>
          <a:endParaRPr lang="en-US"/>
        </a:p>
      </dgm:t>
    </dgm:pt>
    <dgm:pt modelId="{0168DEA6-BF54-4C2B-B253-24984AFC7D40}">
      <dgm:prSet/>
      <dgm:spPr/>
      <dgm:t>
        <a:bodyPr/>
        <a:lstStyle/>
        <a:p>
          <a:r>
            <a:rPr lang="en-US"/>
            <a:t>Even though a flight may show on time on these “current data” visualizations, its possible some of the airlines are regularly late when we analyze complete data.</a:t>
          </a:r>
        </a:p>
      </dgm:t>
    </dgm:pt>
    <dgm:pt modelId="{34AC228D-BBA4-49BC-8B6A-9E986123261F}" type="parTrans" cxnId="{D3268EF7-FEB5-42F0-9ACC-0A57027AF27D}">
      <dgm:prSet/>
      <dgm:spPr/>
      <dgm:t>
        <a:bodyPr/>
        <a:lstStyle/>
        <a:p>
          <a:endParaRPr lang="en-US"/>
        </a:p>
      </dgm:t>
    </dgm:pt>
    <dgm:pt modelId="{BF9AA0CF-AD28-42DF-A0D9-6DCC19952441}" type="sibTrans" cxnId="{D3268EF7-FEB5-42F0-9ACC-0A57027AF27D}">
      <dgm:prSet/>
      <dgm:spPr/>
      <dgm:t>
        <a:bodyPr/>
        <a:lstStyle/>
        <a:p>
          <a:endParaRPr lang="en-US"/>
        </a:p>
      </dgm:t>
    </dgm:pt>
    <dgm:pt modelId="{F3032AAC-E55B-412C-9C49-A2A3B8BB2A92}" type="pres">
      <dgm:prSet presAssocID="{25745DC0-B3C3-47E1-BE4F-C5ED2ABC57EC}" presName="root" presStyleCnt="0">
        <dgm:presLayoutVars>
          <dgm:dir/>
          <dgm:resizeHandles val="exact"/>
        </dgm:presLayoutVars>
      </dgm:prSet>
      <dgm:spPr/>
    </dgm:pt>
    <dgm:pt modelId="{195B07B4-757E-4F13-BC89-D698B04493B1}" type="pres">
      <dgm:prSet presAssocID="{25745DC0-B3C3-47E1-BE4F-C5ED2ABC57EC}" presName="container" presStyleCnt="0">
        <dgm:presLayoutVars>
          <dgm:dir/>
          <dgm:resizeHandles val="exact"/>
        </dgm:presLayoutVars>
      </dgm:prSet>
      <dgm:spPr/>
    </dgm:pt>
    <dgm:pt modelId="{B24E296B-135B-4286-971A-A42FCB8E3C73}" type="pres">
      <dgm:prSet presAssocID="{77A65572-AB76-447C-8604-ABBB15822384}" presName="compNode" presStyleCnt="0"/>
      <dgm:spPr/>
    </dgm:pt>
    <dgm:pt modelId="{35CEAC64-5643-4387-BBA9-B64A1843C9DE}" type="pres">
      <dgm:prSet presAssocID="{77A65572-AB76-447C-8604-ABBB15822384}" presName="iconBgRect" presStyleLbl="bgShp" presStyleIdx="0" presStyleCnt="2"/>
      <dgm:spPr/>
    </dgm:pt>
    <dgm:pt modelId="{500D66A3-6A1D-4C25-AA27-8C519A855531}" type="pres">
      <dgm:prSet presAssocID="{77A65572-AB76-447C-8604-ABBB1582238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irplane"/>
        </a:ext>
      </dgm:extLst>
    </dgm:pt>
    <dgm:pt modelId="{CE573461-6C0F-4AD3-A98D-CF790D54C80B}" type="pres">
      <dgm:prSet presAssocID="{77A65572-AB76-447C-8604-ABBB15822384}" presName="spaceRect" presStyleCnt="0"/>
      <dgm:spPr/>
    </dgm:pt>
    <dgm:pt modelId="{254CEBC7-0259-42A4-9059-72F22FF11E18}" type="pres">
      <dgm:prSet presAssocID="{77A65572-AB76-447C-8604-ABBB15822384}" presName="textRect" presStyleLbl="revTx" presStyleIdx="0" presStyleCnt="2">
        <dgm:presLayoutVars>
          <dgm:chMax val="1"/>
          <dgm:chPref val="1"/>
        </dgm:presLayoutVars>
      </dgm:prSet>
      <dgm:spPr/>
    </dgm:pt>
    <dgm:pt modelId="{A93956F7-88F6-4F89-99C8-22CB9505AC2B}" type="pres">
      <dgm:prSet presAssocID="{BD7FC9DB-1B37-4A6C-BDB0-CAF1138BA862}" presName="sibTrans" presStyleLbl="sibTrans2D1" presStyleIdx="0" presStyleCnt="0"/>
      <dgm:spPr/>
    </dgm:pt>
    <dgm:pt modelId="{A65E7CB0-B0C0-4F37-A302-F75E777CD5AB}" type="pres">
      <dgm:prSet presAssocID="{0168DEA6-BF54-4C2B-B253-24984AFC7D40}" presName="compNode" presStyleCnt="0"/>
      <dgm:spPr/>
    </dgm:pt>
    <dgm:pt modelId="{6793DF6D-EAE2-47BB-9725-462311B2A18D}" type="pres">
      <dgm:prSet presAssocID="{0168DEA6-BF54-4C2B-B253-24984AFC7D40}" presName="iconBgRect" presStyleLbl="bgShp" presStyleIdx="1" presStyleCnt="2"/>
      <dgm:spPr/>
    </dgm:pt>
    <dgm:pt modelId="{90CE6DD9-8D34-4D45-8F28-0449CD42578A}" type="pres">
      <dgm:prSet presAssocID="{0168DEA6-BF54-4C2B-B253-24984AFC7D40}" presName="iconRect" presStyleLbl="node1" presStyleIdx="1" presStyleCnt="2"/>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Bar Chart"/>
        </a:ext>
      </dgm:extLst>
    </dgm:pt>
    <dgm:pt modelId="{2DA14FB8-A748-4DCC-9CE8-099A6D6E38FD}" type="pres">
      <dgm:prSet presAssocID="{0168DEA6-BF54-4C2B-B253-24984AFC7D40}" presName="spaceRect" presStyleCnt="0"/>
      <dgm:spPr/>
    </dgm:pt>
    <dgm:pt modelId="{4C4445C8-5C95-4573-B6B0-8877C8D4367A}" type="pres">
      <dgm:prSet presAssocID="{0168DEA6-BF54-4C2B-B253-24984AFC7D40}" presName="textRect" presStyleLbl="revTx" presStyleIdx="1" presStyleCnt="2">
        <dgm:presLayoutVars>
          <dgm:chMax val="1"/>
          <dgm:chPref val="1"/>
        </dgm:presLayoutVars>
      </dgm:prSet>
      <dgm:spPr/>
    </dgm:pt>
  </dgm:ptLst>
  <dgm:cxnLst>
    <dgm:cxn modelId="{65B3770D-28DA-4218-8881-1ACAF5AA1ED3}" type="presOf" srcId="{77A65572-AB76-447C-8604-ABBB15822384}" destId="{254CEBC7-0259-42A4-9059-72F22FF11E18}" srcOrd="0" destOrd="0" presId="urn:microsoft.com/office/officeart/2018/2/layout/IconCircleList"/>
    <dgm:cxn modelId="{838DB843-E7DC-463F-AF04-6FC083014559}" type="presOf" srcId="{25745DC0-B3C3-47E1-BE4F-C5ED2ABC57EC}" destId="{F3032AAC-E55B-412C-9C49-A2A3B8BB2A92}" srcOrd="0" destOrd="0" presId="urn:microsoft.com/office/officeart/2018/2/layout/IconCircleList"/>
    <dgm:cxn modelId="{7F96996A-4E58-485D-BD7E-41D7C21530A3}" type="presOf" srcId="{0168DEA6-BF54-4C2B-B253-24984AFC7D40}" destId="{4C4445C8-5C95-4573-B6B0-8877C8D4367A}" srcOrd="0" destOrd="0" presId="urn:microsoft.com/office/officeart/2018/2/layout/IconCircleList"/>
    <dgm:cxn modelId="{9DD18F76-8FD0-4735-B803-CE68B42786D8}" srcId="{25745DC0-B3C3-47E1-BE4F-C5ED2ABC57EC}" destId="{77A65572-AB76-447C-8604-ABBB15822384}" srcOrd="0" destOrd="0" parTransId="{05752192-C41A-4F43-ACC1-12ABEBA41645}" sibTransId="{BD7FC9DB-1B37-4A6C-BDB0-CAF1138BA862}"/>
    <dgm:cxn modelId="{5B087E8D-784B-4782-A3B3-6CFD94BE1EF3}" type="presOf" srcId="{BD7FC9DB-1B37-4A6C-BDB0-CAF1138BA862}" destId="{A93956F7-88F6-4F89-99C8-22CB9505AC2B}" srcOrd="0" destOrd="0" presId="urn:microsoft.com/office/officeart/2018/2/layout/IconCircleList"/>
    <dgm:cxn modelId="{D3268EF7-FEB5-42F0-9ACC-0A57027AF27D}" srcId="{25745DC0-B3C3-47E1-BE4F-C5ED2ABC57EC}" destId="{0168DEA6-BF54-4C2B-B253-24984AFC7D40}" srcOrd="1" destOrd="0" parTransId="{34AC228D-BBA4-49BC-8B6A-9E986123261F}" sibTransId="{BF9AA0CF-AD28-42DF-A0D9-6DCC19952441}"/>
    <dgm:cxn modelId="{2B5461CA-41BF-46BF-9689-21F6760E7FA3}" type="presParOf" srcId="{F3032AAC-E55B-412C-9C49-A2A3B8BB2A92}" destId="{195B07B4-757E-4F13-BC89-D698B04493B1}" srcOrd="0" destOrd="0" presId="urn:microsoft.com/office/officeart/2018/2/layout/IconCircleList"/>
    <dgm:cxn modelId="{A656063A-6DC7-4D99-B917-1A5981F192DB}" type="presParOf" srcId="{195B07B4-757E-4F13-BC89-D698B04493B1}" destId="{B24E296B-135B-4286-971A-A42FCB8E3C73}" srcOrd="0" destOrd="0" presId="urn:microsoft.com/office/officeart/2018/2/layout/IconCircleList"/>
    <dgm:cxn modelId="{76720568-D186-4FAE-990D-E06C24A41340}" type="presParOf" srcId="{B24E296B-135B-4286-971A-A42FCB8E3C73}" destId="{35CEAC64-5643-4387-BBA9-B64A1843C9DE}" srcOrd="0" destOrd="0" presId="urn:microsoft.com/office/officeart/2018/2/layout/IconCircleList"/>
    <dgm:cxn modelId="{5683169B-46D8-4E7E-A4BE-71F667F633CC}" type="presParOf" srcId="{B24E296B-135B-4286-971A-A42FCB8E3C73}" destId="{500D66A3-6A1D-4C25-AA27-8C519A855531}" srcOrd="1" destOrd="0" presId="urn:microsoft.com/office/officeart/2018/2/layout/IconCircleList"/>
    <dgm:cxn modelId="{7FDF0430-C6D0-4609-A81A-34A9E5C545BF}" type="presParOf" srcId="{B24E296B-135B-4286-971A-A42FCB8E3C73}" destId="{CE573461-6C0F-4AD3-A98D-CF790D54C80B}" srcOrd="2" destOrd="0" presId="urn:microsoft.com/office/officeart/2018/2/layout/IconCircleList"/>
    <dgm:cxn modelId="{494A68F2-6604-463B-B114-EA0477383A57}" type="presParOf" srcId="{B24E296B-135B-4286-971A-A42FCB8E3C73}" destId="{254CEBC7-0259-42A4-9059-72F22FF11E18}" srcOrd="3" destOrd="0" presId="urn:microsoft.com/office/officeart/2018/2/layout/IconCircleList"/>
    <dgm:cxn modelId="{C6CDBB02-98E5-4BB0-AD1D-D3F13CD3FBB8}" type="presParOf" srcId="{195B07B4-757E-4F13-BC89-D698B04493B1}" destId="{A93956F7-88F6-4F89-99C8-22CB9505AC2B}" srcOrd="1" destOrd="0" presId="urn:microsoft.com/office/officeart/2018/2/layout/IconCircleList"/>
    <dgm:cxn modelId="{BB882CD8-603B-4E0A-B46D-168B80D42FBB}" type="presParOf" srcId="{195B07B4-757E-4F13-BC89-D698B04493B1}" destId="{A65E7CB0-B0C0-4F37-A302-F75E777CD5AB}" srcOrd="2" destOrd="0" presId="urn:microsoft.com/office/officeart/2018/2/layout/IconCircleList"/>
    <dgm:cxn modelId="{6002D8FD-DC65-41A3-9516-995D69C77906}" type="presParOf" srcId="{A65E7CB0-B0C0-4F37-A302-F75E777CD5AB}" destId="{6793DF6D-EAE2-47BB-9725-462311B2A18D}" srcOrd="0" destOrd="0" presId="urn:microsoft.com/office/officeart/2018/2/layout/IconCircleList"/>
    <dgm:cxn modelId="{E60513E9-B6E0-41A9-AA88-A5D97DA61F16}" type="presParOf" srcId="{A65E7CB0-B0C0-4F37-A302-F75E777CD5AB}" destId="{90CE6DD9-8D34-4D45-8F28-0449CD42578A}" srcOrd="1" destOrd="0" presId="urn:microsoft.com/office/officeart/2018/2/layout/IconCircleList"/>
    <dgm:cxn modelId="{31DBC0CA-9C76-499D-913C-B812FCDF8719}" type="presParOf" srcId="{A65E7CB0-B0C0-4F37-A302-F75E777CD5AB}" destId="{2DA14FB8-A748-4DCC-9CE8-099A6D6E38FD}" srcOrd="2" destOrd="0" presId="urn:microsoft.com/office/officeart/2018/2/layout/IconCircleList"/>
    <dgm:cxn modelId="{C2EAFBDC-939F-4AE2-ABA4-B7C094CDF3E2}" type="presParOf" srcId="{A65E7CB0-B0C0-4F37-A302-F75E777CD5AB}" destId="{4C4445C8-5C95-4573-B6B0-8877C8D4367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7C17B7-E156-4448-8F76-409D6F06A79E}"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A637790-82D9-4046-9DF9-AB433671D9D8}">
      <dgm:prSet/>
      <dgm:spPr/>
      <dgm:t>
        <a:bodyPr/>
        <a:lstStyle/>
        <a:p>
          <a:pPr>
            <a:defRPr cap="all"/>
          </a:pPr>
          <a:r>
            <a:rPr lang="en-US"/>
            <a:t>Analyze past years data to compare various airlines and airports based on punctuality.</a:t>
          </a:r>
        </a:p>
      </dgm:t>
    </dgm:pt>
    <dgm:pt modelId="{3D6DEDF4-E89B-40EE-A84A-B79D66B0D1D3}" type="parTrans" cxnId="{9BAE7D91-AAED-4DBC-BB54-31DF1E0696FE}">
      <dgm:prSet/>
      <dgm:spPr/>
      <dgm:t>
        <a:bodyPr/>
        <a:lstStyle/>
        <a:p>
          <a:endParaRPr lang="en-US"/>
        </a:p>
      </dgm:t>
    </dgm:pt>
    <dgm:pt modelId="{643825B0-14F9-4BC2-96A5-D99CDC130D41}" type="sibTrans" cxnId="{9BAE7D91-AAED-4DBC-BB54-31DF1E0696FE}">
      <dgm:prSet/>
      <dgm:spPr/>
      <dgm:t>
        <a:bodyPr/>
        <a:lstStyle/>
        <a:p>
          <a:endParaRPr lang="en-US"/>
        </a:p>
      </dgm:t>
    </dgm:pt>
    <dgm:pt modelId="{BADDC0D4-2341-41B7-882F-847AE0E8666C}">
      <dgm:prSet/>
      <dgm:spPr/>
      <dgm:t>
        <a:bodyPr/>
        <a:lstStyle/>
        <a:p>
          <a:pPr>
            <a:defRPr cap="all"/>
          </a:pPr>
          <a:r>
            <a:rPr lang="en-US" dirty="0"/>
            <a:t>Create a series of visualizations in order to help a traveler find best choices of carrier and airports in terms of punctuality and certainty.</a:t>
          </a:r>
        </a:p>
      </dgm:t>
    </dgm:pt>
    <dgm:pt modelId="{F5EE3F14-474F-4AE7-9C79-34C2B14D1B5A}" type="parTrans" cxnId="{9DD54F60-9BF3-441C-B15F-EB962C61AA33}">
      <dgm:prSet/>
      <dgm:spPr/>
      <dgm:t>
        <a:bodyPr/>
        <a:lstStyle/>
        <a:p>
          <a:endParaRPr lang="en-US"/>
        </a:p>
      </dgm:t>
    </dgm:pt>
    <dgm:pt modelId="{B9432BC3-65D7-4391-88C2-967F922F45D6}" type="sibTrans" cxnId="{9DD54F60-9BF3-441C-B15F-EB962C61AA33}">
      <dgm:prSet/>
      <dgm:spPr/>
      <dgm:t>
        <a:bodyPr/>
        <a:lstStyle/>
        <a:p>
          <a:endParaRPr lang="en-US"/>
        </a:p>
      </dgm:t>
    </dgm:pt>
    <dgm:pt modelId="{893DADDD-E3A0-4DDA-AEE3-CAC4B3806A49}">
      <dgm:prSet/>
      <dgm:spPr/>
      <dgm:t>
        <a:bodyPr/>
        <a:lstStyle/>
        <a:p>
          <a:pPr>
            <a:defRPr cap="all"/>
          </a:pPr>
          <a:r>
            <a:rPr lang="en-US"/>
            <a:t>Visualizations should be easy to understand and pleasing to eyes.</a:t>
          </a:r>
        </a:p>
      </dgm:t>
    </dgm:pt>
    <dgm:pt modelId="{3077AD19-A5AE-4F73-80C4-35F221523F7C}" type="parTrans" cxnId="{F3630D4C-8778-43DB-BA75-2912ADE6CB29}">
      <dgm:prSet/>
      <dgm:spPr/>
      <dgm:t>
        <a:bodyPr/>
        <a:lstStyle/>
        <a:p>
          <a:endParaRPr lang="en-US"/>
        </a:p>
      </dgm:t>
    </dgm:pt>
    <dgm:pt modelId="{E15630D0-04A3-41AB-ADBF-7E177DC6FA7B}" type="sibTrans" cxnId="{F3630D4C-8778-43DB-BA75-2912ADE6CB29}">
      <dgm:prSet/>
      <dgm:spPr/>
      <dgm:t>
        <a:bodyPr/>
        <a:lstStyle/>
        <a:p>
          <a:endParaRPr lang="en-US"/>
        </a:p>
      </dgm:t>
    </dgm:pt>
    <dgm:pt modelId="{98B0A622-1F02-471D-A736-FA5B1BA2F387}" type="pres">
      <dgm:prSet presAssocID="{B77C17B7-E156-4448-8F76-409D6F06A79E}" presName="root" presStyleCnt="0">
        <dgm:presLayoutVars>
          <dgm:dir/>
          <dgm:resizeHandles val="exact"/>
        </dgm:presLayoutVars>
      </dgm:prSet>
      <dgm:spPr/>
    </dgm:pt>
    <dgm:pt modelId="{0D4DF217-8E81-438E-A652-91BC929BFF16}" type="pres">
      <dgm:prSet presAssocID="{0A637790-82D9-4046-9DF9-AB433671D9D8}" presName="compNode" presStyleCnt="0"/>
      <dgm:spPr/>
    </dgm:pt>
    <dgm:pt modelId="{E8C2295D-D847-4F40-BB48-FB4C4D0527C7}" type="pres">
      <dgm:prSet presAssocID="{0A637790-82D9-4046-9DF9-AB433671D9D8}" presName="iconBgRect" presStyleLbl="bgShp" presStyleIdx="0" presStyleCnt="3"/>
      <dgm:spPr/>
    </dgm:pt>
    <dgm:pt modelId="{F7A802B1-C6B8-4DB3-8D46-1B23199C99EA}" type="pres">
      <dgm:prSet presAssocID="{0A637790-82D9-4046-9DF9-AB433671D9D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irplane"/>
        </a:ext>
      </dgm:extLst>
    </dgm:pt>
    <dgm:pt modelId="{482FFBBB-B81D-4489-A31B-63B879DD2C17}" type="pres">
      <dgm:prSet presAssocID="{0A637790-82D9-4046-9DF9-AB433671D9D8}" presName="spaceRect" presStyleCnt="0"/>
      <dgm:spPr/>
    </dgm:pt>
    <dgm:pt modelId="{56260BB8-AC1B-415E-BD89-053D7F0DB2B8}" type="pres">
      <dgm:prSet presAssocID="{0A637790-82D9-4046-9DF9-AB433671D9D8}" presName="textRect" presStyleLbl="revTx" presStyleIdx="0" presStyleCnt="3">
        <dgm:presLayoutVars>
          <dgm:chMax val="1"/>
          <dgm:chPref val="1"/>
        </dgm:presLayoutVars>
      </dgm:prSet>
      <dgm:spPr/>
    </dgm:pt>
    <dgm:pt modelId="{E261A386-5473-4A8F-8A4A-016690EAC84E}" type="pres">
      <dgm:prSet presAssocID="{643825B0-14F9-4BC2-96A5-D99CDC130D41}" presName="sibTrans" presStyleCnt="0"/>
      <dgm:spPr/>
    </dgm:pt>
    <dgm:pt modelId="{B13AA121-C82C-4012-9C3F-7C10844DD2AD}" type="pres">
      <dgm:prSet presAssocID="{BADDC0D4-2341-41B7-882F-847AE0E8666C}" presName="compNode" presStyleCnt="0"/>
      <dgm:spPr/>
    </dgm:pt>
    <dgm:pt modelId="{136C9F99-F42E-4D15-81E6-9E477AADA0AE}" type="pres">
      <dgm:prSet presAssocID="{BADDC0D4-2341-41B7-882F-847AE0E8666C}" presName="iconBgRect" presStyleLbl="bgShp" presStyleIdx="1" presStyleCnt="3"/>
      <dgm:spPr/>
    </dgm:pt>
    <dgm:pt modelId="{BD0FE77E-DEE8-4A63-955E-7B55FED89B6F}" type="pres">
      <dgm:prSet presAssocID="{BADDC0D4-2341-41B7-882F-847AE0E866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lot"/>
        </a:ext>
      </dgm:extLst>
    </dgm:pt>
    <dgm:pt modelId="{13CCBAC3-F14E-4072-B414-E7FD5CB62E89}" type="pres">
      <dgm:prSet presAssocID="{BADDC0D4-2341-41B7-882F-847AE0E8666C}" presName="spaceRect" presStyleCnt="0"/>
      <dgm:spPr/>
    </dgm:pt>
    <dgm:pt modelId="{05B207F3-CE12-4F80-9B6D-399EB4D8F54A}" type="pres">
      <dgm:prSet presAssocID="{BADDC0D4-2341-41B7-882F-847AE0E8666C}" presName="textRect" presStyleLbl="revTx" presStyleIdx="1" presStyleCnt="3">
        <dgm:presLayoutVars>
          <dgm:chMax val="1"/>
          <dgm:chPref val="1"/>
        </dgm:presLayoutVars>
      </dgm:prSet>
      <dgm:spPr/>
    </dgm:pt>
    <dgm:pt modelId="{DB8434F0-376E-4AFF-9136-7FC284B77678}" type="pres">
      <dgm:prSet presAssocID="{B9432BC3-65D7-4391-88C2-967F922F45D6}" presName="sibTrans" presStyleCnt="0"/>
      <dgm:spPr/>
    </dgm:pt>
    <dgm:pt modelId="{E6D24F89-53B8-42F8-A844-B9D3340D96F5}" type="pres">
      <dgm:prSet presAssocID="{893DADDD-E3A0-4DDA-AEE3-CAC4B3806A49}" presName="compNode" presStyleCnt="0"/>
      <dgm:spPr/>
    </dgm:pt>
    <dgm:pt modelId="{39612D98-F11E-43B5-8F5F-EAA6E4386AFB}" type="pres">
      <dgm:prSet presAssocID="{893DADDD-E3A0-4DDA-AEE3-CAC4B3806A49}" presName="iconBgRect" presStyleLbl="bgShp" presStyleIdx="2" presStyleCnt="3"/>
      <dgm:spPr/>
    </dgm:pt>
    <dgm:pt modelId="{8293C92B-4C2D-4C30-BF15-7BFA7F16E2BB}" type="pres">
      <dgm:prSet presAssocID="{893DADDD-E3A0-4DDA-AEE3-CAC4B3806A4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shes"/>
        </a:ext>
      </dgm:extLst>
    </dgm:pt>
    <dgm:pt modelId="{FB7E2EFA-6105-4613-97CE-E52069245067}" type="pres">
      <dgm:prSet presAssocID="{893DADDD-E3A0-4DDA-AEE3-CAC4B3806A49}" presName="spaceRect" presStyleCnt="0"/>
      <dgm:spPr/>
    </dgm:pt>
    <dgm:pt modelId="{BB09D13E-E58F-44A6-9F8C-AD2BC490E63A}" type="pres">
      <dgm:prSet presAssocID="{893DADDD-E3A0-4DDA-AEE3-CAC4B3806A49}" presName="textRect" presStyleLbl="revTx" presStyleIdx="2" presStyleCnt="3">
        <dgm:presLayoutVars>
          <dgm:chMax val="1"/>
          <dgm:chPref val="1"/>
        </dgm:presLayoutVars>
      </dgm:prSet>
      <dgm:spPr/>
    </dgm:pt>
  </dgm:ptLst>
  <dgm:cxnLst>
    <dgm:cxn modelId="{9DD54F60-9BF3-441C-B15F-EB962C61AA33}" srcId="{B77C17B7-E156-4448-8F76-409D6F06A79E}" destId="{BADDC0D4-2341-41B7-882F-847AE0E8666C}" srcOrd="1" destOrd="0" parTransId="{F5EE3F14-474F-4AE7-9C79-34C2B14D1B5A}" sibTransId="{B9432BC3-65D7-4391-88C2-967F922F45D6}"/>
    <dgm:cxn modelId="{ABB17E60-875C-4079-BE3F-004D8A870247}" type="presOf" srcId="{0A637790-82D9-4046-9DF9-AB433671D9D8}" destId="{56260BB8-AC1B-415E-BD89-053D7F0DB2B8}" srcOrd="0" destOrd="0" presId="urn:microsoft.com/office/officeart/2018/5/layout/IconCircleLabelList"/>
    <dgm:cxn modelId="{F3630D4C-8778-43DB-BA75-2912ADE6CB29}" srcId="{B77C17B7-E156-4448-8F76-409D6F06A79E}" destId="{893DADDD-E3A0-4DDA-AEE3-CAC4B3806A49}" srcOrd="2" destOrd="0" parTransId="{3077AD19-A5AE-4F73-80C4-35F221523F7C}" sibTransId="{E15630D0-04A3-41AB-ADBF-7E177DC6FA7B}"/>
    <dgm:cxn modelId="{5F20A957-4FDB-4AB9-91B6-DEB2154E2A66}" type="presOf" srcId="{B77C17B7-E156-4448-8F76-409D6F06A79E}" destId="{98B0A622-1F02-471D-A736-FA5B1BA2F387}" srcOrd="0" destOrd="0" presId="urn:microsoft.com/office/officeart/2018/5/layout/IconCircleLabelList"/>
    <dgm:cxn modelId="{9BAE7D91-AAED-4DBC-BB54-31DF1E0696FE}" srcId="{B77C17B7-E156-4448-8F76-409D6F06A79E}" destId="{0A637790-82D9-4046-9DF9-AB433671D9D8}" srcOrd="0" destOrd="0" parTransId="{3D6DEDF4-E89B-40EE-A84A-B79D66B0D1D3}" sibTransId="{643825B0-14F9-4BC2-96A5-D99CDC130D41}"/>
    <dgm:cxn modelId="{A5CDFBDA-BBFC-4ADA-988C-1D8E4971FB95}" type="presOf" srcId="{BADDC0D4-2341-41B7-882F-847AE0E8666C}" destId="{05B207F3-CE12-4F80-9B6D-399EB4D8F54A}" srcOrd="0" destOrd="0" presId="urn:microsoft.com/office/officeart/2018/5/layout/IconCircleLabelList"/>
    <dgm:cxn modelId="{C8FD0CDD-DD66-40C0-A7FE-0DDA5022D725}" type="presOf" srcId="{893DADDD-E3A0-4DDA-AEE3-CAC4B3806A49}" destId="{BB09D13E-E58F-44A6-9F8C-AD2BC490E63A}" srcOrd="0" destOrd="0" presId="urn:microsoft.com/office/officeart/2018/5/layout/IconCircleLabelList"/>
    <dgm:cxn modelId="{7EF8E476-68D1-481B-A5F7-4CC2A0F1C92F}" type="presParOf" srcId="{98B0A622-1F02-471D-A736-FA5B1BA2F387}" destId="{0D4DF217-8E81-438E-A652-91BC929BFF16}" srcOrd="0" destOrd="0" presId="urn:microsoft.com/office/officeart/2018/5/layout/IconCircleLabelList"/>
    <dgm:cxn modelId="{B4C94711-36D8-49E5-BE94-E1AABA070716}" type="presParOf" srcId="{0D4DF217-8E81-438E-A652-91BC929BFF16}" destId="{E8C2295D-D847-4F40-BB48-FB4C4D0527C7}" srcOrd="0" destOrd="0" presId="urn:microsoft.com/office/officeart/2018/5/layout/IconCircleLabelList"/>
    <dgm:cxn modelId="{0F29CD27-A8ED-4CE8-B685-AC1D791807BA}" type="presParOf" srcId="{0D4DF217-8E81-438E-A652-91BC929BFF16}" destId="{F7A802B1-C6B8-4DB3-8D46-1B23199C99EA}" srcOrd="1" destOrd="0" presId="urn:microsoft.com/office/officeart/2018/5/layout/IconCircleLabelList"/>
    <dgm:cxn modelId="{3DE4F5E8-3C6A-4181-83B0-65D5FAFDFD71}" type="presParOf" srcId="{0D4DF217-8E81-438E-A652-91BC929BFF16}" destId="{482FFBBB-B81D-4489-A31B-63B879DD2C17}" srcOrd="2" destOrd="0" presId="urn:microsoft.com/office/officeart/2018/5/layout/IconCircleLabelList"/>
    <dgm:cxn modelId="{F89A6C8B-1BFF-49DF-B8E9-BA2878F1E50E}" type="presParOf" srcId="{0D4DF217-8E81-438E-A652-91BC929BFF16}" destId="{56260BB8-AC1B-415E-BD89-053D7F0DB2B8}" srcOrd="3" destOrd="0" presId="urn:microsoft.com/office/officeart/2018/5/layout/IconCircleLabelList"/>
    <dgm:cxn modelId="{5E75118F-5C9F-4FE1-AA35-701AAFAFB6CE}" type="presParOf" srcId="{98B0A622-1F02-471D-A736-FA5B1BA2F387}" destId="{E261A386-5473-4A8F-8A4A-016690EAC84E}" srcOrd="1" destOrd="0" presId="urn:microsoft.com/office/officeart/2018/5/layout/IconCircleLabelList"/>
    <dgm:cxn modelId="{D7C346C5-6629-4437-97E5-191F7C28FFC6}" type="presParOf" srcId="{98B0A622-1F02-471D-A736-FA5B1BA2F387}" destId="{B13AA121-C82C-4012-9C3F-7C10844DD2AD}" srcOrd="2" destOrd="0" presId="urn:microsoft.com/office/officeart/2018/5/layout/IconCircleLabelList"/>
    <dgm:cxn modelId="{E430142B-C127-455B-8E0A-A3996BC5C608}" type="presParOf" srcId="{B13AA121-C82C-4012-9C3F-7C10844DD2AD}" destId="{136C9F99-F42E-4D15-81E6-9E477AADA0AE}" srcOrd="0" destOrd="0" presId="urn:microsoft.com/office/officeart/2018/5/layout/IconCircleLabelList"/>
    <dgm:cxn modelId="{D71901D9-EE08-4050-8E84-E73A3ED0B61D}" type="presParOf" srcId="{B13AA121-C82C-4012-9C3F-7C10844DD2AD}" destId="{BD0FE77E-DEE8-4A63-955E-7B55FED89B6F}" srcOrd="1" destOrd="0" presId="urn:microsoft.com/office/officeart/2018/5/layout/IconCircleLabelList"/>
    <dgm:cxn modelId="{29A3CC89-642A-4DB8-B662-A4C38EE97A88}" type="presParOf" srcId="{B13AA121-C82C-4012-9C3F-7C10844DD2AD}" destId="{13CCBAC3-F14E-4072-B414-E7FD5CB62E89}" srcOrd="2" destOrd="0" presId="urn:microsoft.com/office/officeart/2018/5/layout/IconCircleLabelList"/>
    <dgm:cxn modelId="{8BFC783F-9414-469F-8330-A3EE954E4FFF}" type="presParOf" srcId="{B13AA121-C82C-4012-9C3F-7C10844DD2AD}" destId="{05B207F3-CE12-4F80-9B6D-399EB4D8F54A}" srcOrd="3" destOrd="0" presId="urn:microsoft.com/office/officeart/2018/5/layout/IconCircleLabelList"/>
    <dgm:cxn modelId="{BD4BDEAA-9968-46C0-B794-602E7A285C69}" type="presParOf" srcId="{98B0A622-1F02-471D-A736-FA5B1BA2F387}" destId="{DB8434F0-376E-4AFF-9136-7FC284B77678}" srcOrd="3" destOrd="0" presId="urn:microsoft.com/office/officeart/2018/5/layout/IconCircleLabelList"/>
    <dgm:cxn modelId="{A73F8DDB-D785-474C-AF5E-0B083D1C6925}" type="presParOf" srcId="{98B0A622-1F02-471D-A736-FA5B1BA2F387}" destId="{E6D24F89-53B8-42F8-A844-B9D3340D96F5}" srcOrd="4" destOrd="0" presId="urn:microsoft.com/office/officeart/2018/5/layout/IconCircleLabelList"/>
    <dgm:cxn modelId="{3ADF818A-7D99-4C17-AEAA-0F1E12CDBF6E}" type="presParOf" srcId="{E6D24F89-53B8-42F8-A844-B9D3340D96F5}" destId="{39612D98-F11E-43B5-8F5F-EAA6E4386AFB}" srcOrd="0" destOrd="0" presId="urn:microsoft.com/office/officeart/2018/5/layout/IconCircleLabelList"/>
    <dgm:cxn modelId="{D5D551D9-A7F9-40E7-AFCB-5DE65624DF54}" type="presParOf" srcId="{E6D24F89-53B8-42F8-A844-B9D3340D96F5}" destId="{8293C92B-4C2D-4C30-BF15-7BFA7F16E2BB}" srcOrd="1" destOrd="0" presId="urn:microsoft.com/office/officeart/2018/5/layout/IconCircleLabelList"/>
    <dgm:cxn modelId="{03F2EFEC-77E3-493A-9A23-B4D4F2700B12}" type="presParOf" srcId="{E6D24F89-53B8-42F8-A844-B9D3340D96F5}" destId="{FB7E2EFA-6105-4613-97CE-E52069245067}" srcOrd="2" destOrd="0" presId="urn:microsoft.com/office/officeart/2018/5/layout/IconCircleLabelList"/>
    <dgm:cxn modelId="{65CDBFFD-FE10-4CB9-9375-DA38BC317EF3}" type="presParOf" srcId="{E6D24F89-53B8-42F8-A844-B9D3340D96F5}" destId="{BB09D13E-E58F-44A6-9F8C-AD2BC490E63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77C17B7-E156-4448-8F76-409D6F06A79E}"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A637790-82D9-4046-9DF9-AB433671D9D8}">
      <dgm:prSet/>
      <dgm:spPr/>
      <dgm:t>
        <a:bodyPr/>
        <a:lstStyle/>
        <a:p>
          <a:pPr>
            <a:defRPr cap="all"/>
          </a:pPr>
          <a:r>
            <a:rPr lang="en-US"/>
            <a:t>Analyze past years data to compare various airlines and airports based on punctuality.</a:t>
          </a:r>
        </a:p>
      </dgm:t>
    </dgm:pt>
    <dgm:pt modelId="{3D6DEDF4-E89B-40EE-A84A-B79D66B0D1D3}" type="parTrans" cxnId="{9BAE7D91-AAED-4DBC-BB54-31DF1E0696FE}">
      <dgm:prSet/>
      <dgm:spPr/>
      <dgm:t>
        <a:bodyPr/>
        <a:lstStyle/>
        <a:p>
          <a:endParaRPr lang="en-US"/>
        </a:p>
      </dgm:t>
    </dgm:pt>
    <dgm:pt modelId="{643825B0-14F9-4BC2-96A5-D99CDC130D41}" type="sibTrans" cxnId="{9BAE7D91-AAED-4DBC-BB54-31DF1E0696FE}">
      <dgm:prSet/>
      <dgm:spPr/>
      <dgm:t>
        <a:bodyPr/>
        <a:lstStyle/>
        <a:p>
          <a:endParaRPr lang="en-US"/>
        </a:p>
      </dgm:t>
    </dgm:pt>
    <dgm:pt modelId="{BADDC0D4-2341-41B7-882F-847AE0E8666C}">
      <dgm:prSet/>
      <dgm:spPr/>
      <dgm:t>
        <a:bodyPr/>
        <a:lstStyle/>
        <a:p>
          <a:pPr>
            <a:defRPr cap="all"/>
          </a:pPr>
          <a:r>
            <a:rPr lang="en-US" dirty="0"/>
            <a:t>Create a series of visualizations in order to help a traveler find best choices of carrier and airports in terms of punctuality and certainty.</a:t>
          </a:r>
        </a:p>
      </dgm:t>
    </dgm:pt>
    <dgm:pt modelId="{F5EE3F14-474F-4AE7-9C79-34C2B14D1B5A}" type="parTrans" cxnId="{9DD54F60-9BF3-441C-B15F-EB962C61AA33}">
      <dgm:prSet/>
      <dgm:spPr/>
      <dgm:t>
        <a:bodyPr/>
        <a:lstStyle/>
        <a:p>
          <a:endParaRPr lang="en-US"/>
        </a:p>
      </dgm:t>
    </dgm:pt>
    <dgm:pt modelId="{B9432BC3-65D7-4391-88C2-967F922F45D6}" type="sibTrans" cxnId="{9DD54F60-9BF3-441C-B15F-EB962C61AA33}">
      <dgm:prSet/>
      <dgm:spPr/>
      <dgm:t>
        <a:bodyPr/>
        <a:lstStyle/>
        <a:p>
          <a:endParaRPr lang="en-US"/>
        </a:p>
      </dgm:t>
    </dgm:pt>
    <dgm:pt modelId="{893DADDD-E3A0-4DDA-AEE3-CAC4B3806A49}">
      <dgm:prSet/>
      <dgm:spPr/>
      <dgm:t>
        <a:bodyPr/>
        <a:lstStyle/>
        <a:p>
          <a:pPr>
            <a:defRPr cap="all"/>
          </a:pPr>
          <a:r>
            <a:rPr lang="en-US"/>
            <a:t>Visualizations should be easy to understand and pleasing to eyes.</a:t>
          </a:r>
        </a:p>
      </dgm:t>
    </dgm:pt>
    <dgm:pt modelId="{3077AD19-A5AE-4F73-80C4-35F221523F7C}" type="parTrans" cxnId="{F3630D4C-8778-43DB-BA75-2912ADE6CB29}">
      <dgm:prSet/>
      <dgm:spPr/>
      <dgm:t>
        <a:bodyPr/>
        <a:lstStyle/>
        <a:p>
          <a:endParaRPr lang="en-US"/>
        </a:p>
      </dgm:t>
    </dgm:pt>
    <dgm:pt modelId="{E15630D0-04A3-41AB-ADBF-7E177DC6FA7B}" type="sibTrans" cxnId="{F3630D4C-8778-43DB-BA75-2912ADE6CB29}">
      <dgm:prSet/>
      <dgm:spPr/>
      <dgm:t>
        <a:bodyPr/>
        <a:lstStyle/>
        <a:p>
          <a:endParaRPr lang="en-US"/>
        </a:p>
      </dgm:t>
    </dgm:pt>
    <dgm:pt modelId="{98B0A622-1F02-471D-A736-FA5B1BA2F387}" type="pres">
      <dgm:prSet presAssocID="{B77C17B7-E156-4448-8F76-409D6F06A79E}" presName="root" presStyleCnt="0">
        <dgm:presLayoutVars>
          <dgm:dir/>
          <dgm:resizeHandles val="exact"/>
        </dgm:presLayoutVars>
      </dgm:prSet>
      <dgm:spPr/>
    </dgm:pt>
    <dgm:pt modelId="{0D4DF217-8E81-438E-A652-91BC929BFF16}" type="pres">
      <dgm:prSet presAssocID="{0A637790-82D9-4046-9DF9-AB433671D9D8}" presName="compNode" presStyleCnt="0"/>
      <dgm:spPr/>
    </dgm:pt>
    <dgm:pt modelId="{E8C2295D-D847-4F40-BB48-FB4C4D0527C7}" type="pres">
      <dgm:prSet presAssocID="{0A637790-82D9-4046-9DF9-AB433671D9D8}" presName="iconBgRect" presStyleLbl="bgShp" presStyleIdx="0" presStyleCnt="3"/>
      <dgm:spPr/>
    </dgm:pt>
    <dgm:pt modelId="{F7A802B1-C6B8-4DB3-8D46-1B23199C99EA}" type="pres">
      <dgm:prSet presAssocID="{0A637790-82D9-4046-9DF9-AB433671D9D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irplane"/>
        </a:ext>
      </dgm:extLst>
    </dgm:pt>
    <dgm:pt modelId="{482FFBBB-B81D-4489-A31B-63B879DD2C17}" type="pres">
      <dgm:prSet presAssocID="{0A637790-82D9-4046-9DF9-AB433671D9D8}" presName="spaceRect" presStyleCnt="0"/>
      <dgm:spPr/>
    </dgm:pt>
    <dgm:pt modelId="{56260BB8-AC1B-415E-BD89-053D7F0DB2B8}" type="pres">
      <dgm:prSet presAssocID="{0A637790-82D9-4046-9DF9-AB433671D9D8}" presName="textRect" presStyleLbl="revTx" presStyleIdx="0" presStyleCnt="3">
        <dgm:presLayoutVars>
          <dgm:chMax val="1"/>
          <dgm:chPref val="1"/>
        </dgm:presLayoutVars>
      </dgm:prSet>
      <dgm:spPr/>
    </dgm:pt>
    <dgm:pt modelId="{E261A386-5473-4A8F-8A4A-016690EAC84E}" type="pres">
      <dgm:prSet presAssocID="{643825B0-14F9-4BC2-96A5-D99CDC130D41}" presName="sibTrans" presStyleCnt="0"/>
      <dgm:spPr/>
    </dgm:pt>
    <dgm:pt modelId="{B13AA121-C82C-4012-9C3F-7C10844DD2AD}" type="pres">
      <dgm:prSet presAssocID="{BADDC0D4-2341-41B7-882F-847AE0E8666C}" presName="compNode" presStyleCnt="0"/>
      <dgm:spPr/>
    </dgm:pt>
    <dgm:pt modelId="{136C9F99-F42E-4D15-81E6-9E477AADA0AE}" type="pres">
      <dgm:prSet presAssocID="{BADDC0D4-2341-41B7-882F-847AE0E8666C}" presName="iconBgRect" presStyleLbl="bgShp" presStyleIdx="1" presStyleCnt="3"/>
      <dgm:spPr/>
    </dgm:pt>
    <dgm:pt modelId="{BD0FE77E-DEE8-4A63-955E-7B55FED89B6F}" type="pres">
      <dgm:prSet presAssocID="{BADDC0D4-2341-41B7-882F-847AE0E866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lot"/>
        </a:ext>
      </dgm:extLst>
    </dgm:pt>
    <dgm:pt modelId="{13CCBAC3-F14E-4072-B414-E7FD5CB62E89}" type="pres">
      <dgm:prSet presAssocID="{BADDC0D4-2341-41B7-882F-847AE0E8666C}" presName="spaceRect" presStyleCnt="0"/>
      <dgm:spPr/>
    </dgm:pt>
    <dgm:pt modelId="{05B207F3-CE12-4F80-9B6D-399EB4D8F54A}" type="pres">
      <dgm:prSet presAssocID="{BADDC0D4-2341-41B7-882F-847AE0E8666C}" presName="textRect" presStyleLbl="revTx" presStyleIdx="1" presStyleCnt="3">
        <dgm:presLayoutVars>
          <dgm:chMax val="1"/>
          <dgm:chPref val="1"/>
        </dgm:presLayoutVars>
      </dgm:prSet>
      <dgm:spPr/>
    </dgm:pt>
    <dgm:pt modelId="{DB8434F0-376E-4AFF-9136-7FC284B77678}" type="pres">
      <dgm:prSet presAssocID="{B9432BC3-65D7-4391-88C2-967F922F45D6}" presName="sibTrans" presStyleCnt="0"/>
      <dgm:spPr/>
    </dgm:pt>
    <dgm:pt modelId="{E6D24F89-53B8-42F8-A844-B9D3340D96F5}" type="pres">
      <dgm:prSet presAssocID="{893DADDD-E3A0-4DDA-AEE3-CAC4B3806A49}" presName="compNode" presStyleCnt="0"/>
      <dgm:spPr/>
    </dgm:pt>
    <dgm:pt modelId="{39612D98-F11E-43B5-8F5F-EAA6E4386AFB}" type="pres">
      <dgm:prSet presAssocID="{893DADDD-E3A0-4DDA-AEE3-CAC4B3806A49}" presName="iconBgRect" presStyleLbl="bgShp" presStyleIdx="2" presStyleCnt="3"/>
      <dgm:spPr/>
    </dgm:pt>
    <dgm:pt modelId="{8293C92B-4C2D-4C30-BF15-7BFA7F16E2BB}" type="pres">
      <dgm:prSet presAssocID="{893DADDD-E3A0-4DDA-AEE3-CAC4B3806A4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shes"/>
        </a:ext>
      </dgm:extLst>
    </dgm:pt>
    <dgm:pt modelId="{FB7E2EFA-6105-4613-97CE-E52069245067}" type="pres">
      <dgm:prSet presAssocID="{893DADDD-E3A0-4DDA-AEE3-CAC4B3806A49}" presName="spaceRect" presStyleCnt="0"/>
      <dgm:spPr/>
    </dgm:pt>
    <dgm:pt modelId="{BB09D13E-E58F-44A6-9F8C-AD2BC490E63A}" type="pres">
      <dgm:prSet presAssocID="{893DADDD-E3A0-4DDA-AEE3-CAC4B3806A49}" presName="textRect" presStyleLbl="revTx" presStyleIdx="2" presStyleCnt="3">
        <dgm:presLayoutVars>
          <dgm:chMax val="1"/>
          <dgm:chPref val="1"/>
        </dgm:presLayoutVars>
      </dgm:prSet>
      <dgm:spPr/>
    </dgm:pt>
  </dgm:ptLst>
  <dgm:cxnLst>
    <dgm:cxn modelId="{9DD54F60-9BF3-441C-B15F-EB962C61AA33}" srcId="{B77C17B7-E156-4448-8F76-409D6F06A79E}" destId="{BADDC0D4-2341-41B7-882F-847AE0E8666C}" srcOrd="1" destOrd="0" parTransId="{F5EE3F14-474F-4AE7-9C79-34C2B14D1B5A}" sibTransId="{B9432BC3-65D7-4391-88C2-967F922F45D6}"/>
    <dgm:cxn modelId="{ABB17E60-875C-4079-BE3F-004D8A870247}" type="presOf" srcId="{0A637790-82D9-4046-9DF9-AB433671D9D8}" destId="{56260BB8-AC1B-415E-BD89-053D7F0DB2B8}" srcOrd="0" destOrd="0" presId="urn:microsoft.com/office/officeart/2018/5/layout/IconCircleLabelList"/>
    <dgm:cxn modelId="{F3630D4C-8778-43DB-BA75-2912ADE6CB29}" srcId="{B77C17B7-E156-4448-8F76-409D6F06A79E}" destId="{893DADDD-E3A0-4DDA-AEE3-CAC4B3806A49}" srcOrd="2" destOrd="0" parTransId="{3077AD19-A5AE-4F73-80C4-35F221523F7C}" sibTransId="{E15630D0-04A3-41AB-ADBF-7E177DC6FA7B}"/>
    <dgm:cxn modelId="{5F20A957-4FDB-4AB9-91B6-DEB2154E2A66}" type="presOf" srcId="{B77C17B7-E156-4448-8F76-409D6F06A79E}" destId="{98B0A622-1F02-471D-A736-FA5B1BA2F387}" srcOrd="0" destOrd="0" presId="urn:microsoft.com/office/officeart/2018/5/layout/IconCircleLabelList"/>
    <dgm:cxn modelId="{9BAE7D91-AAED-4DBC-BB54-31DF1E0696FE}" srcId="{B77C17B7-E156-4448-8F76-409D6F06A79E}" destId="{0A637790-82D9-4046-9DF9-AB433671D9D8}" srcOrd="0" destOrd="0" parTransId="{3D6DEDF4-E89B-40EE-A84A-B79D66B0D1D3}" sibTransId="{643825B0-14F9-4BC2-96A5-D99CDC130D41}"/>
    <dgm:cxn modelId="{A5CDFBDA-BBFC-4ADA-988C-1D8E4971FB95}" type="presOf" srcId="{BADDC0D4-2341-41B7-882F-847AE0E8666C}" destId="{05B207F3-CE12-4F80-9B6D-399EB4D8F54A}" srcOrd="0" destOrd="0" presId="urn:microsoft.com/office/officeart/2018/5/layout/IconCircleLabelList"/>
    <dgm:cxn modelId="{C8FD0CDD-DD66-40C0-A7FE-0DDA5022D725}" type="presOf" srcId="{893DADDD-E3A0-4DDA-AEE3-CAC4B3806A49}" destId="{BB09D13E-E58F-44A6-9F8C-AD2BC490E63A}" srcOrd="0" destOrd="0" presId="urn:microsoft.com/office/officeart/2018/5/layout/IconCircleLabelList"/>
    <dgm:cxn modelId="{7EF8E476-68D1-481B-A5F7-4CC2A0F1C92F}" type="presParOf" srcId="{98B0A622-1F02-471D-A736-FA5B1BA2F387}" destId="{0D4DF217-8E81-438E-A652-91BC929BFF16}" srcOrd="0" destOrd="0" presId="urn:microsoft.com/office/officeart/2018/5/layout/IconCircleLabelList"/>
    <dgm:cxn modelId="{B4C94711-36D8-49E5-BE94-E1AABA070716}" type="presParOf" srcId="{0D4DF217-8E81-438E-A652-91BC929BFF16}" destId="{E8C2295D-D847-4F40-BB48-FB4C4D0527C7}" srcOrd="0" destOrd="0" presId="urn:microsoft.com/office/officeart/2018/5/layout/IconCircleLabelList"/>
    <dgm:cxn modelId="{0F29CD27-A8ED-4CE8-B685-AC1D791807BA}" type="presParOf" srcId="{0D4DF217-8E81-438E-A652-91BC929BFF16}" destId="{F7A802B1-C6B8-4DB3-8D46-1B23199C99EA}" srcOrd="1" destOrd="0" presId="urn:microsoft.com/office/officeart/2018/5/layout/IconCircleLabelList"/>
    <dgm:cxn modelId="{3DE4F5E8-3C6A-4181-83B0-65D5FAFDFD71}" type="presParOf" srcId="{0D4DF217-8E81-438E-A652-91BC929BFF16}" destId="{482FFBBB-B81D-4489-A31B-63B879DD2C17}" srcOrd="2" destOrd="0" presId="urn:microsoft.com/office/officeart/2018/5/layout/IconCircleLabelList"/>
    <dgm:cxn modelId="{F89A6C8B-1BFF-49DF-B8E9-BA2878F1E50E}" type="presParOf" srcId="{0D4DF217-8E81-438E-A652-91BC929BFF16}" destId="{56260BB8-AC1B-415E-BD89-053D7F0DB2B8}" srcOrd="3" destOrd="0" presId="urn:microsoft.com/office/officeart/2018/5/layout/IconCircleLabelList"/>
    <dgm:cxn modelId="{5E75118F-5C9F-4FE1-AA35-701AAFAFB6CE}" type="presParOf" srcId="{98B0A622-1F02-471D-A736-FA5B1BA2F387}" destId="{E261A386-5473-4A8F-8A4A-016690EAC84E}" srcOrd="1" destOrd="0" presId="urn:microsoft.com/office/officeart/2018/5/layout/IconCircleLabelList"/>
    <dgm:cxn modelId="{D7C346C5-6629-4437-97E5-191F7C28FFC6}" type="presParOf" srcId="{98B0A622-1F02-471D-A736-FA5B1BA2F387}" destId="{B13AA121-C82C-4012-9C3F-7C10844DD2AD}" srcOrd="2" destOrd="0" presId="urn:microsoft.com/office/officeart/2018/5/layout/IconCircleLabelList"/>
    <dgm:cxn modelId="{E430142B-C127-455B-8E0A-A3996BC5C608}" type="presParOf" srcId="{B13AA121-C82C-4012-9C3F-7C10844DD2AD}" destId="{136C9F99-F42E-4D15-81E6-9E477AADA0AE}" srcOrd="0" destOrd="0" presId="urn:microsoft.com/office/officeart/2018/5/layout/IconCircleLabelList"/>
    <dgm:cxn modelId="{D71901D9-EE08-4050-8E84-E73A3ED0B61D}" type="presParOf" srcId="{B13AA121-C82C-4012-9C3F-7C10844DD2AD}" destId="{BD0FE77E-DEE8-4A63-955E-7B55FED89B6F}" srcOrd="1" destOrd="0" presId="urn:microsoft.com/office/officeart/2018/5/layout/IconCircleLabelList"/>
    <dgm:cxn modelId="{29A3CC89-642A-4DB8-B662-A4C38EE97A88}" type="presParOf" srcId="{B13AA121-C82C-4012-9C3F-7C10844DD2AD}" destId="{13CCBAC3-F14E-4072-B414-E7FD5CB62E89}" srcOrd="2" destOrd="0" presId="urn:microsoft.com/office/officeart/2018/5/layout/IconCircleLabelList"/>
    <dgm:cxn modelId="{8BFC783F-9414-469F-8330-A3EE954E4FFF}" type="presParOf" srcId="{B13AA121-C82C-4012-9C3F-7C10844DD2AD}" destId="{05B207F3-CE12-4F80-9B6D-399EB4D8F54A}" srcOrd="3" destOrd="0" presId="urn:microsoft.com/office/officeart/2018/5/layout/IconCircleLabelList"/>
    <dgm:cxn modelId="{BD4BDEAA-9968-46C0-B794-602E7A285C69}" type="presParOf" srcId="{98B0A622-1F02-471D-A736-FA5B1BA2F387}" destId="{DB8434F0-376E-4AFF-9136-7FC284B77678}" srcOrd="3" destOrd="0" presId="urn:microsoft.com/office/officeart/2018/5/layout/IconCircleLabelList"/>
    <dgm:cxn modelId="{A73F8DDB-D785-474C-AF5E-0B083D1C6925}" type="presParOf" srcId="{98B0A622-1F02-471D-A736-FA5B1BA2F387}" destId="{E6D24F89-53B8-42F8-A844-B9D3340D96F5}" srcOrd="4" destOrd="0" presId="urn:microsoft.com/office/officeart/2018/5/layout/IconCircleLabelList"/>
    <dgm:cxn modelId="{3ADF818A-7D99-4C17-AEAA-0F1E12CDBF6E}" type="presParOf" srcId="{E6D24F89-53B8-42F8-A844-B9D3340D96F5}" destId="{39612D98-F11E-43B5-8F5F-EAA6E4386AFB}" srcOrd="0" destOrd="0" presId="urn:microsoft.com/office/officeart/2018/5/layout/IconCircleLabelList"/>
    <dgm:cxn modelId="{D5D551D9-A7F9-40E7-AFCB-5DE65624DF54}" type="presParOf" srcId="{E6D24F89-53B8-42F8-A844-B9D3340D96F5}" destId="{8293C92B-4C2D-4C30-BF15-7BFA7F16E2BB}" srcOrd="1" destOrd="0" presId="urn:microsoft.com/office/officeart/2018/5/layout/IconCircleLabelList"/>
    <dgm:cxn modelId="{03F2EFEC-77E3-493A-9A23-B4D4F2700B12}" type="presParOf" srcId="{E6D24F89-53B8-42F8-A844-B9D3340D96F5}" destId="{FB7E2EFA-6105-4613-97CE-E52069245067}" srcOrd="2" destOrd="0" presId="urn:microsoft.com/office/officeart/2018/5/layout/IconCircleLabelList"/>
    <dgm:cxn modelId="{65CDBFFD-FE10-4CB9-9375-DA38BC317EF3}" type="presParOf" srcId="{E6D24F89-53B8-42F8-A844-B9D3340D96F5}" destId="{BB09D13E-E58F-44A6-9F8C-AD2BC490E63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3770FB2-CF10-42D9-A660-22BFEEA6A12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A677DDC-CD7A-4A48-8DB8-2340E846340E}">
      <dgm:prSet/>
      <dgm:spPr/>
      <dgm:t>
        <a:bodyPr/>
        <a:lstStyle/>
        <a:p>
          <a:r>
            <a:rPr lang="en-US"/>
            <a:t>The visualizations presented clearly showed airports that one can avoid for travel during a particular time period. E.g. Avoid travelling to Chicago and LaGuardia in January (</a:t>
          </a:r>
          <a:r>
            <a:rPr lang="en-US" i="1"/>
            <a:t>Top 10 Busiest airports and their delays</a:t>
          </a:r>
          <a:r>
            <a:rPr lang="en-US"/>
            <a:t>).</a:t>
          </a:r>
        </a:p>
      </dgm:t>
    </dgm:pt>
    <dgm:pt modelId="{24DA4C6D-4E9F-4760-A597-7A9A0795EB17}" type="parTrans" cxnId="{F9F27826-9601-4F38-B048-30F7908BFF3A}">
      <dgm:prSet/>
      <dgm:spPr/>
      <dgm:t>
        <a:bodyPr/>
        <a:lstStyle/>
        <a:p>
          <a:endParaRPr lang="en-US"/>
        </a:p>
      </dgm:t>
    </dgm:pt>
    <dgm:pt modelId="{F8F49325-1513-4324-B748-303F71E91A86}" type="sibTrans" cxnId="{F9F27826-9601-4F38-B048-30F7908BFF3A}">
      <dgm:prSet/>
      <dgm:spPr/>
      <dgm:t>
        <a:bodyPr/>
        <a:lstStyle/>
        <a:p>
          <a:endParaRPr lang="en-US"/>
        </a:p>
      </dgm:t>
    </dgm:pt>
    <dgm:pt modelId="{955F0B52-E7B3-48FB-AE7A-458DAD0E3382}">
      <dgm:prSet/>
      <dgm:spPr/>
      <dgm:t>
        <a:bodyPr/>
        <a:lstStyle/>
        <a:p>
          <a:r>
            <a:rPr lang="en-US"/>
            <a:t>Southwest is a market leader with around 22% of all the total US domestic flights (</a:t>
          </a:r>
          <a:r>
            <a:rPr lang="en-US" i="1"/>
            <a:t>Calculating cancellation, diversion rate and flight percentage for each airline carrier</a:t>
          </a:r>
          <a:r>
            <a:rPr lang="en-US"/>
            <a:t>) while it only had 1.3 % of flights cancelled. Southwest also fared well in total number of delayed flights and severity of delays. So basically, use Southwest!</a:t>
          </a:r>
        </a:p>
      </dgm:t>
    </dgm:pt>
    <dgm:pt modelId="{3367BAF5-0721-4A95-A2B2-0E0C7E5B4B72}" type="parTrans" cxnId="{E2B9C2C0-93F2-4AAF-B47E-F270FEBB4CFC}">
      <dgm:prSet/>
      <dgm:spPr/>
      <dgm:t>
        <a:bodyPr/>
        <a:lstStyle/>
        <a:p>
          <a:endParaRPr lang="en-US"/>
        </a:p>
      </dgm:t>
    </dgm:pt>
    <dgm:pt modelId="{C009B13C-0753-4E46-954F-297D44F8E404}" type="sibTrans" cxnId="{E2B9C2C0-93F2-4AAF-B47E-F270FEBB4CFC}">
      <dgm:prSet/>
      <dgm:spPr/>
      <dgm:t>
        <a:bodyPr/>
        <a:lstStyle/>
        <a:p>
          <a:endParaRPr lang="en-US"/>
        </a:p>
      </dgm:t>
    </dgm:pt>
    <dgm:pt modelId="{770EDC01-8C5D-4889-B44E-39A5C538962F}">
      <dgm:prSet/>
      <dgm:spPr/>
      <dgm:t>
        <a:bodyPr/>
        <a:lstStyle/>
        <a:p>
          <a:r>
            <a:rPr lang="en-US"/>
            <a:t>The main reason for delay in January is not ‘weather delay’, as popular belief suggests but other delays like ‘Carrier Delay’ and ‘Late Aircraft Delay’. (</a:t>
          </a:r>
          <a:r>
            <a:rPr lang="en-US" i="1"/>
            <a:t>Flight delay reason stacked area chart</a:t>
          </a:r>
          <a:r>
            <a:rPr lang="en-US"/>
            <a:t>)</a:t>
          </a:r>
        </a:p>
      </dgm:t>
    </dgm:pt>
    <dgm:pt modelId="{F6FC1474-8ADC-464D-B1DB-E8222014A174}" type="parTrans" cxnId="{89B04771-30F8-40C2-9E90-581CFE4830E9}">
      <dgm:prSet/>
      <dgm:spPr/>
      <dgm:t>
        <a:bodyPr/>
        <a:lstStyle/>
        <a:p>
          <a:endParaRPr lang="en-US"/>
        </a:p>
      </dgm:t>
    </dgm:pt>
    <dgm:pt modelId="{304F112B-9DC5-4E32-8561-C1471D2BABF5}" type="sibTrans" cxnId="{89B04771-30F8-40C2-9E90-581CFE4830E9}">
      <dgm:prSet/>
      <dgm:spPr/>
      <dgm:t>
        <a:bodyPr/>
        <a:lstStyle/>
        <a:p>
          <a:endParaRPr lang="en-US"/>
        </a:p>
      </dgm:t>
    </dgm:pt>
    <dgm:pt modelId="{B2F3D433-C225-4C0B-AC1E-1F215A2127F5}">
      <dgm:prSet/>
      <dgm:spPr/>
      <dgm:t>
        <a:bodyPr/>
        <a:lstStyle/>
        <a:p>
          <a:r>
            <a:rPr lang="en-US"/>
            <a:t>Most number of flights are cancelled on Tuesday (probably due to empty flights), so avoid Tuesday if you want to avoid the hassle.</a:t>
          </a:r>
        </a:p>
      </dgm:t>
    </dgm:pt>
    <dgm:pt modelId="{40F5DDE3-FE93-435E-8AB2-24E3C9233CFB}" type="parTrans" cxnId="{FBEA3C88-EF03-4A22-A125-8B2BAC080954}">
      <dgm:prSet/>
      <dgm:spPr/>
      <dgm:t>
        <a:bodyPr/>
        <a:lstStyle/>
        <a:p>
          <a:endParaRPr lang="en-US"/>
        </a:p>
      </dgm:t>
    </dgm:pt>
    <dgm:pt modelId="{7DF097BE-DAD1-4BF5-A5F6-A2208700F259}" type="sibTrans" cxnId="{FBEA3C88-EF03-4A22-A125-8B2BAC080954}">
      <dgm:prSet/>
      <dgm:spPr/>
      <dgm:t>
        <a:bodyPr/>
        <a:lstStyle/>
        <a:p>
          <a:endParaRPr lang="en-US"/>
        </a:p>
      </dgm:t>
    </dgm:pt>
    <dgm:pt modelId="{D6D5449C-36F0-4A98-A7C0-C9BCCAC3D97B}">
      <dgm:prSet/>
      <dgm:spPr/>
      <dgm:t>
        <a:bodyPr/>
        <a:lstStyle/>
        <a:p>
          <a:r>
            <a:rPr lang="en-US"/>
            <a:t>Finally, the visualization ‘</a:t>
          </a:r>
          <a:r>
            <a:rPr lang="en-US" i="1"/>
            <a:t>Delay Ranges from Origin Airport’</a:t>
          </a:r>
          <a:r>
            <a:rPr lang="en-US"/>
            <a:t> provides good heat map for a traveler to assess his/her choices to make an informed decision about travel. E.g. We will avoid Virgin airlines at Tulsa and SkyWest airlines for Newark and Baltimore due to their large delays at these airports last year.</a:t>
          </a:r>
        </a:p>
      </dgm:t>
    </dgm:pt>
    <dgm:pt modelId="{6CD7BD76-0299-4213-B056-C8EF50911A48}" type="parTrans" cxnId="{20A74389-5789-40AB-B802-EC1BDFEAB87A}">
      <dgm:prSet/>
      <dgm:spPr/>
      <dgm:t>
        <a:bodyPr/>
        <a:lstStyle/>
        <a:p>
          <a:endParaRPr lang="en-US"/>
        </a:p>
      </dgm:t>
    </dgm:pt>
    <dgm:pt modelId="{BEC8F7BF-5B75-4E3F-A529-BC5B2E3D21E0}" type="sibTrans" cxnId="{20A74389-5789-40AB-B802-EC1BDFEAB87A}">
      <dgm:prSet/>
      <dgm:spPr/>
      <dgm:t>
        <a:bodyPr/>
        <a:lstStyle/>
        <a:p>
          <a:endParaRPr lang="en-US"/>
        </a:p>
      </dgm:t>
    </dgm:pt>
    <dgm:pt modelId="{DB80148C-04DA-4970-8F34-9E74B82B2841}" type="pres">
      <dgm:prSet presAssocID="{F3770FB2-CF10-42D9-A660-22BFEEA6A124}" presName="root" presStyleCnt="0">
        <dgm:presLayoutVars>
          <dgm:dir/>
          <dgm:resizeHandles val="exact"/>
        </dgm:presLayoutVars>
      </dgm:prSet>
      <dgm:spPr/>
    </dgm:pt>
    <dgm:pt modelId="{6647DFBD-A747-4EC8-A25A-438256A56505}" type="pres">
      <dgm:prSet presAssocID="{9A677DDC-CD7A-4A48-8DB8-2340E846340E}" presName="compNode" presStyleCnt="0"/>
      <dgm:spPr/>
    </dgm:pt>
    <dgm:pt modelId="{8FF8F317-C207-4D4F-BECE-EDD0B1A2D994}" type="pres">
      <dgm:prSet presAssocID="{9A677DDC-CD7A-4A48-8DB8-2340E846340E}" presName="bgRect" presStyleLbl="bgShp" presStyleIdx="0" presStyleCnt="5"/>
      <dgm:spPr/>
    </dgm:pt>
    <dgm:pt modelId="{C0AAC66A-F951-4C48-9C00-F69EC75B9468}" type="pres">
      <dgm:prSet presAssocID="{9A677DDC-CD7A-4A48-8DB8-2340E846340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F2E267AA-E692-4EBD-A6AE-9E18F234E7EB}" type="pres">
      <dgm:prSet presAssocID="{9A677DDC-CD7A-4A48-8DB8-2340E846340E}" presName="spaceRect" presStyleCnt="0"/>
      <dgm:spPr/>
    </dgm:pt>
    <dgm:pt modelId="{670D00E6-6ADB-4C94-99A2-F39EE2BF7309}" type="pres">
      <dgm:prSet presAssocID="{9A677DDC-CD7A-4A48-8DB8-2340E846340E}" presName="parTx" presStyleLbl="revTx" presStyleIdx="0" presStyleCnt="5">
        <dgm:presLayoutVars>
          <dgm:chMax val="0"/>
          <dgm:chPref val="0"/>
        </dgm:presLayoutVars>
      </dgm:prSet>
      <dgm:spPr/>
    </dgm:pt>
    <dgm:pt modelId="{C9C5AF15-2A2D-4660-9E4D-0DADBDF268B9}" type="pres">
      <dgm:prSet presAssocID="{F8F49325-1513-4324-B748-303F71E91A86}" presName="sibTrans" presStyleCnt="0"/>
      <dgm:spPr/>
    </dgm:pt>
    <dgm:pt modelId="{9543A081-8560-4D8C-990A-54B333C582A3}" type="pres">
      <dgm:prSet presAssocID="{955F0B52-E7B3-48FB-AE7A-458DAD0E3382}" presName="compNode" presStyleCnt="0"/>
      <dgm:spPr/>
    </dgm:pt>
    <dgm:pt modelId="{124F5ADF-2391-4FAD-A3B4-C43EB1B42233}" type="pres">
      <dgm:prSet presAssocID="{955F0B52-E7B3-48FB-AE7A-458DAD0E3382}" presName="bgRect" presStyleLbl="bgShp" presStyleIdx="1" presStyleCnt="5"/>
      <dgm:spPr/>
    </dgm:pt>
    <dgm:pt modelId="{35E29A59-3305-4FA3-8761-C0812B7D3BD1}" type="pres">
      <dgm:prSet presAssocID="{955F0B52-E7B3-48FB-AE7A-458DAD0E338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irplaneSolid"/>
        </a:ext>
      </dgm:extLst>
    </dgm:pt>
    <dgm:pt modelId="{1A66949C-C2AE-4D62-A088-B271BB9F07F5}" type="pres">
      <dgm:prSet presAssocID="{955F0B52-E7B3-48FB-AE7A-458DAD0E3382}" presName="spaceRect" presStyleCnt="0"/>
      <dgm:spPr/>
    </dgm:pt>
    <dgm:pt modelId="{E6E06F5B-06C8-4E22-B1EE-70183C7C02BB}" type="pres">
      <dgm:prSet presAssocID="{955F0B52-E7B3-48FB-AE7A-458DAD0E3382}" presName="parTx" presStyleLbl="revTx" presStyleIdx="1" presStyleCnt="5">
        <dgm:presLayoutVars>
          <dgm:chMax val="0"/>
          <dgm:chPref val="0"/>
        </dgm:presLayoutVars>
      </dgm:prSet>
      <dgm:spPr/>
    </dgm:pt>
    <dgm:pt modelId="{BC678FB4-D7D7-4911-AB46-7B46DA135D65}" type="pres">
      <dgm:prSet presAssocID="{C009B13C-0753-4E46-954F-297D44F8E404}" presName="sibTrans" presStyleCnt="0"/>
      <dgm:spPr/>
    </dgm:pt>
    <dgm:pt modelId="{B515F7C6-EE1E-4EF1-8ACF-333AF7301711}" type="pres">
      <dgm:prSet presAssocID="{770EDC01-8C5D-4889-B44E-39A5C538962F}" presName="compNode" presStyleCnt="0"/>
      <dgm:spPr/>
    </dgm:pt>
    <dgm:pt modelId="{8A80B400-1EF0-4A6B-9574-946356AB6289}" type="pres">
      <dgm:prSet presAssocID="{770EDC01-8C5D-4889-B44E-39A5C538962F}" presName="bgRect" presStyleLbl="bgShp" presStyleIdx="2" presStyleCnt="5"/>
      <dgm:spPr/>
    </dgm:pt>
    <dgm:pt modelId="{B1BB5576-AD18-4F87-B29B-503A3AACCD6E}" type="pres">
      <dgm:prSet presAssocID="{770EDC01-8C5D-4889-B44E-39A5C538962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print2"/>
        </a:ext>
      </dgm:extLst>
    </dgm:pt>
    <dgm:pt modelId="{EDC8FC3E-B50C-41F3-BE3D-7864466AC2CD}" type="pres">
      <dgm:prSet presAssocID="{770EDC01-8C5D-4889-B44E-39A5C538962F}" presName="spaceRect" presStyleCnt="0"/>
      <dgm:spPr/>
    </dgm:pt>
    <dgm:pt modelId="{50FF5E6F-43DE-4460-89BC-A0A2A5D695F4}" type="pres">
      <dgm:prSet presAssocID="{770EDC01-8C5D-4889-B44E-39A5C538962F}" presName="parTx" presStyleLbl="revTx" presStyleIdx="2" presStyleCnt="5">
        <dgm:presLayoutVars>
          <dgm:chMax val="0"/>
          <dgm:chPref val="0"/>
        </dgm:presLayoutVars>
      </dgm:prSet>
      <dgm:spPr/>
    </dgm:pt>
    <dgm:pt modelId="{215595ED-F06E-48E7-855A-D6C3DE1AE351}" type="pres">
      <dgm:prSet presAssocID="{304F112B-9DC5-4E32-8561-C1471D2BABF5}" presName="sibTrans" presStyleCnt="0"/>
      <dgm:spPr/>
    </dgm:pt>
    <dgm:pt modelId="{755D912F-491B-4144-AED5-C139BFA6C07A}" type="pres">
      <dgm:prSet presAssocID="{B2F3D433-C225-4C0B-AC1E-1F215A2127F5}" presName="compNode" presStyleCnt="0"/>
      <dgm:spPr/>
    </dgm:pt>
    <dgm:pt modelId="{D353BB63-1C5E-42B4-8459-8169DE243650}" type="pres">
      <dgm:prSet presAssocID="{B2F3D433-C225-4C0B-AC1E-1F215A2127F5}" presName="bgRect" presStyleLbl="bgShp" presStyleIdx="3" presStyleCnt="5"/>
      <dgm:spPr/>
    </dgm:pt>
    <dgm:pt modelId="{C63C6D60-DC70-4016-939E-094369F4DF21}" type="pres">
      <dgm:prSet presAssocID="{B2F3D433-C225-4C0B-AC1E-1F215A2127F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ve"/>
        </a:ext>
      </dgm:extLst>
    </dgm:pt>
    <dgm:pt modelId="{704C97E2-C2D2-4401-99BF-6A58CEFF9DAE}" type="pres">
      <dgm:prSet presAssocID="{B2F3D433-C225-4C0B-AC1E-1F215A2127F5}" presName="spaceRect" presStyleCnt="0"/>
      <dgm:spPr/>
    </dgm:pt>
    <dgm:pt modelId="{561E9B61-50F3-464E-825E-1AA86A6FE8C9}" type="pres">
      <dgm:prSet presAssocID="{B2F3D433-C225-4C0B-AC1E-1F215A2127F5}" presName="parTx" presStyleLbl="revTx" presStyleIdx="3" presStyleCnt="5">
        <dgm:presLayoutVars>
          <dgm:chMax val="0"/>
          <dgm:chPref val="0"/>
        </dgm:presLayoutVars>
      </dgm:prSet>
      <dgm:spPr/>
    </dgm:pt>
    <dgm:pt modelId="{FE8111A5-C64D-4A3F-9692-5CF5B066EDE6}" type="pres">
      <dgm:prSet presAssocID="{7DF097BE-DAD1-4BF5-A5F6-A2208700F259}" presName="sibTrans" presStyleCnt="0"/>
      <dgm:spPr/>
    </dgm:pt>
    <dgm:pt modelId="{F52F40AB-E29D-44AA-BD1D-2A7F2745289F}" type="pres">
      <dgm:prSet presAssocID="{D6D5449C-36F0-4A98-A7C0-C9BCCAC3D97B}" presName="compNode" presStyleCnt="0"/>
      <dgm:spPr/>
    </dgm:pt>
    <dgm:pt modelId="{6D1418EE-4ED0-436A-9C6A-20C8F3CF4207}" type="pres">
      <dgm:prSet presAssocID="{D6D5449C-36F0-4A98-A7C0-C9BCCAC3D97B}" presName="bgRect" presStyleLbl="bgShp" presStyleIdx="4" presStyleCnt="5"/>
      <dgm:spPr/>
    </dgm:pt>
    <dgm:pt modelId="{20182ED0-9A0D-4AF1-B99D-1F8051375D96}" type="pres">
      <dgm:prSet presAssocID="{D6D5449C-36F0-4A98-A7C0-C9BCCAC3D97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ctionaryRemove"/>
        </a:ext>
      </dgm:extLst>
    </dgm:pt>
    <dgm:pt modelId="{EE616C7B-FB9F-4141-B9DC-3849A22E069A}" type="pres">
      <dgm:prSet presAssocID="{D6D5449C-36F0-4A98-A7C0-C9BCCAC3D97B}" presName="spaceRect" presStyleCnt="0"/>
      <dgm:spPr/>
    </dgm:pt>
    <dgm:pt modelId="{CC7A21BC-B922-45A3-960D-05B8CC83C4BB}" type="pres">
      <dgm:prSet presAssocID="{D6D5449C-36F0-4A98-A7C0-C9BCCAC3D97B}" presName="parTx" presStyleLbl="revTx" presStyleIdx="4" presStyleCnt="5">
        <dgm:presLayoutVars>
          <dgm:chMax val="0"/>
          <dgm:chPref val="0"/>
        </dgm:presLayoutVars>
      </dgm:prSet>
      <dgm:spPr/>
    </dgm:pt>
  </dgm:ptLst>
  <dgm:cxnLst>
    <dgm:cxn modelId="{8E233F01-2152-4E1A-B4A4-33414162DBF3}" type="presOf" srcId="{F3770FB2-CF10-42D9-A660-22BFEEA6A124}" destId="{DB80148C-04DA-4970-8F34-9E74B82B2841}" srcOrd="0" destOrd="0" presId="urn:microsoft.com/office/officeart/2018/2/layout/IconVerticalSolidList"/>
    <dgm:cxn modelId="{35461C08-218E-4CDD-B3A2-6AAB59A4DF9D}" type="presOf" srcId="{955F0B52-E7B3-48FB-AE7A-458DAD0E3382}" destId="{E6E06F5B-06C8-4E22-B1EE-70183C7C02BB}" srcOrd="0" destOrd="0" presId="urn:microsoft.com/office/officeart/2018/2/layout/IconVerticalSolidList"/>
    <dgm:cxn modelId="{F9F27826-9601-4F38-B048-30F7908BFF3A}" srcId="{F3770FB2-CF10-42D9-A660-22BFEEA6A124}" destId="{9A677DDC-CD7A-4A48-8DB8-2340E846340E}" srcOrd="0" destOrd="0" parTransId="{24DA4C6D-4E9F-4760-A597-7A9A0795EB17}" sibTransId="{F8F49325-1513-4324-B748-303F71E91A86}"/>
    <dgm:cxn modelId="{7F05B728-D727-44DA-AA08-5088E1B989C0}" type="presOf" srcId="{9A677DDC-CD7A-4A48-8DB8-2340E846340E}" destId="{670D00E6-6ADB-4C94-99A2-F39EE2BF7309}" srcOrd="0" destOrd="0" presId="urn:microsoft.com/office/officeart/2018/2/layout/IconVerticalSolidList"/>
    <dgm:cxn modelId="{3186664E-FE33-46EE-81FD-E397F47B3305}" type="presOf" srcId="{B2F3D433-C225-4C0B-AC1E-1F215A2127F5}" destId="{561E9B61-50F3-464E-825E-1AA86A6FE8C9}" srcOrd="0" destOrd="0" presId="urn:microsoft.com/office/officeart/2018/2/layout/IconVerticalSolidList"/>
    <dgm:cxn modelId="{89B04771-30F8-40C2-9E90-581CFE4830E9}" srcId="{F3770FB2-CF10-42D9-A660-22BFEEA6A124}" destId="{770EDC01-8C5D-4889-B44E-39A5C538962F}" srcOrd="2" destOrd="0" parTransId="{F6FC1474-8ADC-464D-B1DB-E8222014A174}" sibTransId="{304F112B-9DC5-4E32-8561-C1471D2BABF5}"/>
    <dgm:cxn modelId="{8F815073-22B9-4DE2-9C85-A7E2E1D036CF}" type="presOf" srcId="{770EDC01-8C5D-4889-B44E-39A5C538962F}" destId="{50FF5E6F-43DE-4460-89BC-A0A2A5D695F4}" srcOrd="0" destOrd="0" presId="urn:microsoft.com/office/officeart/2018/2/layout/IconVerticalSolidList"/>
    <dgm:cxn modelId="{FBEA3C88-EF03-4A22-A125-8B2BAC080954}" srcId="{F3770FB2-CF10-42D9-A660-22BFEEA6A124}" destId="{B2F3D433-C225-4C0B-AC1E-1F215A2127F5}" srcOrd="3" destOrd="0" parTransId="{40F5DDE3-FE93-435E-8AB2-24E3C9233CFB}" sibTransId="{7DF097BE-DAD1-4BF5-A5F6-A2208700F259}"/>
    <dgm:cxn modelId="{20A74389-5789-40AB-B802-EC1BDFEAB87A}" srcId="{F3770FB2-CF10-42D9-A660-22BFEEA6A124}" destId="{D6D5449C-36F0-4A98-A7C0-C9BCCAC3D97B}" srcOrd="4" destOrd="0" parTransId="{6CD7BD76-0299-4213-B056-C8EF50911A48}" sibTransId="{BEC8F7BF-5B75-4E3F-A529-BC5B2E3D21E0}"/>
    <dgm:cxn modelId="{9AF5ECA3-001A-4DB8-80F3-F9BD741513AF}" type="presOf" srcId="{D6D5449C-36F0-4A98-A7C0-C9BCCAC3D97B}" destId="{CC7A21BC-B922-45A3-960D-05B8CC83C4BB}" srcOrd="0" destOrd="0" presId="urn:microsoft.com/office/officeart/2018/2/layout/IconVerticalSolidList"/>
    <dgm:cxn modelId="{E2B9C2C0-93F2-4AAF-B47E-F270FEBB4CFC}" srcId="{F3770FB2-CF10-42D9-A660-22BFEEA6A124}" destId="{955F0B52-E7B3-48FB-AE7A-458DAD0E3382}" srcOrd="1" destOrd="0" parTransId="{3367BAF5-0721-4A95-A2B2-0E0C7E5B4B72}" sibTransId="{C009B13C-0753-4E46-954F-297D44F8E404}"/>
    <dgm:cxn modelId="{D349D2F3-8161-419C-A5C3-40D1F6AC8347}" type="presParOf" srcId="{DB80148C-04DA-4970-8F34-9E74B82B2841}" destId="{6647DFBD-A747-4EC8-A25A-438256A56505}" srcOrd="0" destOrd="0" presId="urn:microsoft.com/office/officeart/2018/2/layout/IconVerticalSolidList"/>
    <dgm:cxn modelId="{A9C316BD-D197-451C-8703-8020A5C3D723}" type="presParOf" srcId="{6647DFBD-A747-4EC8-A25A-438256A56505}" destId="{8FF8F317-C207-4D4F-BECE-EDD0B1A2D994}" srcOrd="0" destOrd="0" presId="urn:microsoft.com/office/officeart/2018/2/layout/IconVerticalSolidList"/>
    <dgm:cxn modelId="{88B9B3C6-BACF-47A4-B64E-C44150AA122E}" type="presParOf" srcId="{6647DFBD-A747-4EC8-A25A-438256A56505}" destId="{C0AAC66A-F951-4C48-9C00-F69EC75B9468}" srcOrd="1" destOrd="0" presId="urn:microsoft.com/office/officeart/2018/2/layout/IconVerticalSolidList"/>
    <dgm:cxn modelId="{4991888D-D913-4666-AD89-FDB33B8D4B67}" type="presParOf" srcId="{6647DFBD-A747-4EC8-A25A-438256A56505}" destId="{F2E267AA-E692-4EBD-A6AE-9E18F234E7EB}" srcOrd="2" destOrd="0" presId="urn:microsoft.com/office/officeart/2018/2/layout/IconVerticalSolidList"/>
    <dgm:cxn modelId="{54EE55C4-A903-4F5A-9CB0-3C2255FFDD85}" type="presParOf" srcId="{6647DFBD-A747-4EC8-A25A-438256A56505}" destId="{670D00E6-6ADB-4C94-99A2-F39EE2BF7309}" srcOrd="3" destOrd="0" presId="urn:microsoft.com/office/officeart/2018/2/layout/IconVerticalSolidList"/>
    <dgm:cxn modelId="{3333C2A0-9D21-403B-B0D3-6DFF74FBB573}" type="presParOf" srcId="{DB80148C-04DA-4970-8F34-9E74B82B2841}" destId="{C9C5AF15-2A2D-4660-9E4D-0DADBDF268B9}" srcOrd="1" destOrd="0" presId="urn:microsoft.com/office/officeart/2018/2/layout/IconVerticalSolidList"/>
    <dgm:cxn modelId="{BB20AA69-777D-4BAC-94CD-5AC3BD8D432D}" type="presParOf" srcId="{DB80148C-04DA-4970-8F34-9E74B82B2841}" destId="{9543A081-8560-4D8C-990A-54B333C582A3}" srcOrd="2" destOrd="0" presId="urn:microsoft.com/office/officeart/2018/2/layout/IconVerticalSolidList"/>
    <dgm:cxn modelId="{04D6EA1F-721C-430A-A0C8-49E10DE15D39}" type="presParOf" srcId="{9543A081-8560-4D8C-990A-54B333C582A3}" destId="{124F5ADF-2391-4FAD-A3B4-C43EB1B42233}" srcOrd="0" destOrd="0" presId="urn:microsoft.com/office/officeart/2018/2/layout/IconVerticalSolidList"/>
    <dgm:cxn modelId="{1DA42730-84D3-42B9-9F31-7432736ECBFB}" type="presParOf" srcId="{9543A081-8560-4D8C-990A-54B333C582A3}" destId="{35E29A59-3305-4FA3-8761-C0812B7D3BD1}" srcOrd="1" destOrd="0" presId="urn:microsoft.com/office/officeart/2018/2/layout/IconVerticalSolidList"/>
    <dgm:cxn modelId="{1F302611-5C3F-4DC4-8CF9-74425474B425}" type="presParOf" srcId="{9543A081-8560-4D8C-990A-54B333C582A3}" destId="{1A66949C-C2AE-4D62-A088-B271BB9F07F5}" srcOrd="2" destOrd="0" presId="urn:microsoft.com/office/officeart/2018/2/layout/IconVerticalSolidList"/>
    <dgm:cxn modelId="{C79556B0-8BEE-4755-AE76-9D3ED02B75B0}" type="presParOf" srcId="{9543A081-8560-4D8C-990A-54B333C582A3}" destId="{E6E06F5B-06C8-4E22-B1EE-70183C7C02BB}" srcOrd="3" destOrd="0" presId="urn:microsoft.com/office/officeart/2018/2/layout/IconVerticalSolidList"/>
    <dgm:cxn modelId="{8976187B-B52E-4618-B12F-04FB12730D86}" type="presParOf" srcId="{DB80148C-04DA-4970-8F34-9E74B82B2841}" destId="{BC678FB4-D7D7-4911-AB46-7B46DA135D65}" srcOrd="3" destOrd="0" presId="urn:microsoft.com/office/officeart/2018/2/layout/IconVerticalSolidList"/>
    <dgm:cxn modelId="{F73B0064-D81D-4461-81D8-5788584D1933}" type="presParOf" srcId="{DB80148C-04DA-4970-8F34-9E74B82B2841}" destId="{B515F7C6-EE1E-4EF1-8ACF-333AF7301711}" srcOrd="4" destOrd="0" presId="urn:microsoft.com/office/officeart/2018/2/layout/IconVerticalSolidList"/>
    <dgm:cxn modelId="{AFC91291-7DD7-4FDC-BE00-6EEAF32A5409}" type="presParOf" srcId="{B515F7C6-EE1E-4EF1-8ACF-333AF7301711}" destId="{8A80B400-1EF0-4A6B-9574-946356AB6289}" srcOrd="0" destOrd="0" presId="urn:microsoft.com/office/officeart/2018/2/layout/IconVerticalSolidList"/>
    <dgm:cxn modelId="{FFDE8251-8946-4E1F-8C7C-8EF1722DF5A9}" type="presParOf" srcId="{B515F7C6-EE1E-4EF1-8ACF-333AF7301711}" destId="{B1BB5576-AD18-4F87-B29B-503A3AACCD6E}" srcOrd="1" destOrd="0" presId="urn:microsoft.com/office/officeart/2018/2/layout/IconVerticalSolidList"/>
    <dgm:cxn modelId="{CF091679-4753-4111-A7DC-3D7417A2CA58}" type="presParOf" srcId="{B515F7C6-EE1E-4EF1-8ACF-333AF7301711}" destId="{EDC8FC3E-B50C-41F3-BE3D-7864466AC2CD}" srcOrd="2" destOrd="0" presId="urn:microsoft.com/office/officeart/2018/2/layout/IconVerticalSolidList"/>
    <dgm:cxn modelId="{AF51B659-5DD7-4C7E-BDEC-88191C218F69}" type="presParOf" srcId="{B515F7C6-EE1E-4EF1-8ACF-333AF7301711}" destId="{50FF5E6F-43DE-4460-89BC-A0A2A5D695F4}" srcOrd="3" destOrd="0" presId="urn:microsoft.com/office/officeart/2018/2/layout/IconVerticalSolidList"/>
    <dgm:cxn modelId="{E2E9055D-F879-49E7-86D4-115480AC5672}" type="presParOf" srcId="{DB80148C-04DA-4970-8F34-9E74B82B2841}" destId="{215595ED-F06E-48E7-855A-D6C3DE1AE351}" srcOrd="5" destOrd="0" presId="urn:microsoft.com/office/officeart/2018/2/layout/IconVerticalSolidList"/>
    <dgm:cxn modelId="{D558E6C2-C4C1-4AF4-986B-06BF63E4315A}" type="presParOf" srcId="{DB80148C-04DA-4970-8F34-9E74B82B2841}" destId="{755D912F-491B-4144-AED5-C139BFA6C07A}" srcOrd="6" destOrd="0" presId="urn:microsoft.com/office/officeart/2018/2/layout/IconVerticalSolidList"/>
    <dgm:cxn modelId="{5749C586-7249-44F6-8782-0980AC0691B7}" type="presParOf" srcId="{755D912F-491B-4144-AED5-C139BFA6C07A}" destId="{D353BB63-1C5E-42B4-8459-8169DE243650}" srcOrd="0" destOrd="0" presId="urn:microsoft.com/office/officeart/2018/2/layout/IconVerticalSolidList"/>
    <dgm:cxn modelId="{839273FF-5BE7-4399-96E8-149F8EA1C807}" type="presParOf" srcId="{755D912F-491B-4144-AED5-C139BFA6C07A}" destId="{C63C6D60-DC70-4016-939E-094369F4DF21}" srcOrd="1" destOrd="0" presId="urn:microsoft.com/office/officeart/2018/2/layout/IconVerticalSolidList"/>
    <dgm:cxn modelId="{948C6ECC-3514-4DFC-B86F-620283619A18}" type="presParOf" srcId="{755D912F-491B-4144-AED5-C139BFA6C07A}" destId="{704C97E2-C2D2-4401-99BF-6A58CEFF9DAE}" srcOrd="2" destOrd="0" presId="urn:microsoft.com/office/officeart/2018/2/layout/IconVerticalSolidList"/>
    <dgm:cxn modelId="{AA5A81D5-EA03-4A5F-A2DE-DD30983D0EA2}" type="presParOf" srcId="{755D912F-491B-4144-AED5-C139BFA6C07A}" destId="{561E9B61-50F3-464E-825E-1AA86A6FE8C9}" srcOrd="3" destOrd="0" presId="urn:microsoft.com/office/officeart/2018/2/layout/IconVerticalSolidList"/>
    <dgm:cxn modelId="{CE3E43C7-3B77-4257-A4EF-CB8E63A0E5A4}" type="presParOf" srcId="{DB80148C-04DA-4970-8F34-9E74B82B2841}" destId="{FE8111A5-C64D-4A3F-9692-5CF5B066EDE6}" srcOrd="7" destOrd="0" presId="urn:microsoft.com/office/officeart/2018/2/layout/IconVerticalSolidList"/>
    <dgm:cxn modelId="{AA28969A-44F3-411B-A9A9-735EED361CB5}" type="presParOf" srcId="{DB80148C-04DA-4970-8F34-9E74B82B2841}" destId="{F52F40AB-E29D-44AA-BD1D-2A7F2745289F}" srcOrd="8" destOrd="0" presId="urn:microsoft.com/office/officeart/2018/2/layout/IconVerticalSolidList"/>
    <dgm:cxn modelId="{B2A2FC1F-0BDE-49A3-AC35-43ED53D1A8B0}" type="presParOf" srcId="{F52F40AB-E29D-44AA-BD1D-2A7F2745289F}" destId="{6D1418EE-4ED0-436A-9C6A-20C8F3CF4207}" srcOrd="0" destOrd="0" presId="urn:microsoft.com/office/officeart/2018/2/layout/IconVerticalSolidList"/>
    <dgm:cxn modelId="{AB7D02BA-3E00-40C5-A517-1EBCD762D66E}" type="presParOf" srcId="{F52F40AB-E29D-44AA-BD1D-2A7F2745289F}" destId="{20182ED0-9A0D-4AF1-B99D-1F8051375D96}" srcOrd="1" destOrd="0" presId="urn:microsoft.com/office/officeart/2018/2/layout/IconVerticalSolidList"/>
    <dgm:cxn modelId="{5DE3E95C-0D88-4BDC-B4B1-D7C8E41BA6F6}" type="presParOf" srcId="{F52F40AB-E29D-44AA-BD1D-2A7F2745289F}" destId="{EE616C7B-FB9F-4141-B9DC-3849A22E069A}" srcOrd="2" destOrd="0" presId="urn:microsoft.com/office/officeart/2018/2/layout/IconVerticalSolidList"/>
    <dgm:cxn modelId="{05D1C5FD-BE0B-48FE-85F3-63C6AA849B0B}" type="presParOf" srcId="{F52F40AB-E29D-44AA-BD1D-2A7F2745289F}" destId="{CC7A21BC-B922-45A3-960D-05B8CC83C4B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3770FB2-CF10-42D9-A660-22BFEEA6A12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A677DDC-CD7A-4A48-8DB8-2340E846340E}">
      <dgm:prSet/>
      <dgm:spPr/>
      <dgm:t>
        <a:bodyPr/>
        <a:lstStyle/>
        <a:p>
          <a:r>
            <a:rPr lang="en-US"/>
            <a:t>The visualizations presented clearly showed airports that one can avoid for travel during a particular time period. E.g. Avoid travelling to Chicago and LaGuardia in January (</a:t>
          </a:r>
          <a:r>
            <a:rPr lang="en-US" i="1"/>
            <a:t>Top 10 Busiest airports and their delays</a:t>
          </a:r>
          <a:r>
            <a:rPr lang="en-US"/>
            <a:t>).</a:t>
          </a:r>
        </a:p>
      </dgm:t>
    </dgm:pt>
    <dgm:pt modelId="{24DA4C6D-4E9F-4760-A597-7A9A0795EB17}" type="parTrans" cxnId="{F9F27826-9601-4F38-B048-30F7908BFF3A}">
      <dgm:prSet/>
      <dgm:spPr/>
      <dgm:t>
        <a:bodyPr/>
        <a:lstStyle/>
        <a:p>
          <a:endParaRPr lang="en-US"/>
        </a:p>
      </dgm:t>
    </dgm:pt>
    <dgm:pt modelId="{F8F49325-1513-4324-B748-303F71E91A86}" type="sibTrans" cxnId="{F9F27826-9601-4F38-B048-30F7908BFF3A}">
      <dgm:prSet/>
      <dgm:spPr/>
      <dgm:t>
        <a:bodyPr/>
        <a:lstStyle/>
        <a:p>
          <a:endParaRPr lang="en-US"/>
        </a:p>
      </dgm:t>
    </dgm:pt>
    <dgm:pt modelId="{955F0B52-E7B3-48FB-AE7A-458DAD0E3382}">
      <dgm:prSet/>
      <dgm:spPr/>
      <dgm:t>
        <a:bodyPr/>
        <a:lstStyle/>
        <a:p>
          <a:r>
            <a:rPr lang="en-US"/>
            <a:t>Southwest is a market leader with around 22% of all the total US domestic flights (</a:t>
          </a:r>
          <a:r>
            <a:rPr lang="en-US" i="1"/>
            <a:t>Calculating cancellation, diversion rate and flight percentage for each airline carrier</a:t>
          </a:r>
          <a:r>
            <a:rPr lang="en-US"/>
            <a:t>) while it only had 1.3 % of flights cancelled. Southwest also fared well in total number of delayed flights and severity of delays. So basically, use Southwest!</a:t>
          </a:r>
        </a:p>
      </dgm:t>
    </dgm:pt>
    <dgm:pt modelId="{3367BAF5-0721-4A95-A2B2-0E0C7E5B4B72}" type="parTrans" cxnId="{E2B9C2C0-93F2-4AAF-B47E-F270FEBB4CFC}">
      <dgm:prSet/>
      <dgm:spPr/>
      <dgm:t>
        <a:bodyPr/>
        <a:lstStyle/>
        <a:p>
          <a:endParaRPr lang="en-US"/>
        </a:p>
      </dgm:t>
    </dgm:pt>
    <dgm:pt modelId="{C009B13C-0753-4E46-954F-297D44F8E404}" type="sibTrans" cxnId="{E2B9C2C0-93F2-4AAF-B47E-F270FEBB4CFC}">
      <dgm:prSet/>
      <dgm:spPr/>
      <dgm:t>
        <a:bodyPr/>
        <a:lstStyle/>
        <a:p>
          <a:endParaRPr lang="en-US"/>
        </a:p>
      </dgm:t>
    </dgm:pt>
    <dgm:pt modelId="{770EDC01-8C5D-4889-B44E-39A5C538962F}">
      <dgm:prSet/>
      <dgm:spPr/>
      <dgm:t>
        <a:bodyPr/>
        <a:lstStyle/>
        <a:p>
          <a:r>
            <a:rPr lang="en-US"/>
            <a:t>The main reason for delay in January is not ‘weather delay’, as popular belief suggests but other delays like ‘Carrier Delay’ and ‘Late Aircraft Delay’. (</a:t>
          </a:r>
          <a:r>
            <a:rPr lang="en-US" i="1"/>
            <a:t>Flight delay reason stacked area chart</a:t>
          </a:r>
          <a:r>
            <a:rPr lang="en-US"/>
            <a:t>)</a:t>
          </a:r>
        </a:p>
      </dgm:t>
    </dgm:pt>
    <dgm:pt modelId="{F6FC1474-8ADC-464D-B1DB-E8222014A174}" type="parTrans" cxnId="{89B04771-30F8-40C2-9E90-581CFE4830E9}">
      <dgm:prSet/>
      <dgm:spPr/>
      <dgm:t>
        <a:bodyPr/>
        <a:lstStyle/>
        <a:p>
          <a:endParaRPr lang="en-US"/>
        </a:p>
      </dgm:t>
    </dgm:pt>
    <dgm:pt modelId="{304F112B-9DC5-4E32-8561-C1471D2BABF5}" type="sibTrans" cxnId="{89B04771-30F8-40C2-9E90-581CFE4830E9}">
      <dgm:prSet/>
      <dgm:spPr/>
      <dgm:t>
        <a:bodyPr/>
        <a:lstStyle/>
        <a:p>
          <a:endParaRPr lang="en-US"/>
        </a:p>
      </dgm:t>
    </dgm:pt>
    <dgm:pt modelId="{B2F3D433-C225-4C0B-AC1E-1F215A2127F5}">
      <dgm:prSet/>
      <dgm:spPr/>
      <dgm:t>
        <a:bodyPr/>
        <a:lstStyle/>
        <a:p>
          <a:r>
            <a:rPr lang="en-US"/>
            <a:t>Most number of flights are cancelled on Tuesday (probably due to empty flights), so avoid Tuesday if you want to avoid the hassle.</a:t>
          </a:r>
        </a:p>
      </dgm:t>
    </dgm:pt>
    <dgm:pt modelId="{40F5DDE3-FE93-435E-8AB2-24E3C9233CFB}" type="parTrans" cxnId="{FBEA3C88-EF03-4A22-A125-8B2BAC080954}">
      <dgm:prSet/>
      <dgm:spPr/>
      <dgm:t>
        <a:bodyPr/>
        <a:lstStyle/>
        <a:p>
          <a:endParaRPr lang="en-US"/>
        </a:p>
      </dgm:t>
    </dgm:pt>
    <dgm:pt modelId="{7DF097BE-DAD1-4BF5-A5F6-A2208700F259}" type="sibTrans" cxnId="{FBEA3C88-EF03-4A22-A125-8B2BAC080954}">
      <dgm:prSet/>
      <dgm:spPr/>
      <dgm:t>
        <a:bodyPr/>
        <a:lstStyle/>
        <a:p>
          <a:endParaRPr lang="en-US"/>
        </a:p>
      </dgm:t>
    </dgm:pt>
    <dgm:pt modelId="{D6D5449C-36F0-4A98-A7C0-C9BCCAC3D97B}">
      <dgm:prSet/>
      <dgm:spPr/>
      <dgm:t>
        <a:bodyPr/>
        <a:lstStyle/>
        <a:p>
          <a:r>
            <a:rPr lang="en-US"/>
            <a:t>Finally, the visualization ‘</a:t>
          </a:r>
          <a:r>
            <a:rPr lang="en-US" i="1"/>
            <a:t>Delay Ranges from Origin Airport’</a:t>
          </a:r>
          <a:r>
            <a:rPr lang="en-US"/>
            <a:t> provides good heat map for a traveler to assess his/her choices to make an informed decision about travel. E.g. We will avoid Virgin airlines at Tulsa and SkyWest airlines for Newark and Baltimore due to their large delays at these airports last year.</a:t>
          </a:r>
        </a:p>
      </dgm:t>
    </dgm:pt>
    <dgm:pt modelId="{6CD7BD76-0299-4213-B056-C8EF50911A48}" type="parTrans" cxnId="{20A74389-5789-40AB-B802-EC1BDFEAB87A}">
      <dgm:prSet/>
      <dgm:spPr/>
      <dgm:t>
        <a:bodyPr/>
        <a:lstStyle/>
        <a:p>
          <a:endParaRPr lang="en-US"/>
        </a:p>
      </dgm:t>
    </dgm:pt>
    <dgm:pt modelId="{BEC8F7BF-5B75-4E3F-A529-BC5B2E3D21E0}" type="sibTrans" cxnId="{20A74389-5789-40AB-B802-EC1BDFEAB87A}">
      <dgm:prSet/>
      <dgm:spPr/>
      <dgm:t>
        <a:bodyPr/>
        <a:lstStyle/>
        <a:p>
          <a:endParaRPr lang="en-US"/>
        </a:p>
      </dgm:t>
    </dgm:pt>
    <dgm:pt modelId="{DB80148C-04DA-4970-8F34-9E74B82B2841}" type="pres">
      <dgm:prSet presAssocID="{F3770FB2-CF10-42D9-A660-22BFEEA6A124}" presName="root" presStyleCnt="0">
        <dgm:presLayoutVars>
          <dgm:dir/>
          <dgm:resizeHandles val="exact"/>
        </dgm:presLayoutVars>
      </dgm:prSet>
      <dgm:spPr/>
    </dgm:pt>
    <dgm:pt modelId="{6647DFBD-A747-4EC8-A25A-438256A56505}" type="pres">
      <dgm:prSet presAssocID="{9A677DDC-CD7A-4A48-8DB8-2340E846340E}" presName="compNode" presStyleCnt="0"/>
      <dgm:spPr/>
    </dgm:pt>
    <dgm:pt modelId="{8FF8F317-C207-4D4F-BECE-EDD0B1A2D994}" type="pres">
      <dgm:prSet presAssocID="{9A677DDC-CD7A-4A48-8DB8-2340E846340E}" presName="bgRect" presStyleLbl="bgShp" presStyleIdx="0" presStyleCnt="5"/>
      <dgm:spPr/>
    </dgm:pt>
    <dgm:pt modelId="{C0AAC66A-F951-4C48-9C00-F69EC75B9468}" type="pres">
      <dgm:prSet presAssocID="{9A677DDC-CD7A-4A48-8DB8-2340E846340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F2E267AA-E692-4EBD-A6AE-9E18F234E7EB}" type="pres">
      <dgm:prSet presAssocID="{9A677DDC-CD7A-4A48-8DB8-2340E846340E}" presName="spaceRect" presStyleCnt="0"/>
      <dgm:spPr/>
    </dgm:pt>
    <dgm:pt modelId="{670D00E6-6ADB-4C94-99A2-F39EE2BF7309}" type="pres">
      <dgm:prSet presAssocID="{9A677DDC-CD7A-4A48-8DB8-2340E846340E}" presName="parTx" presStyleLbl="revTx" presStyleIdx="0" presStyleCnt="5">
        <dgm:presLayoutVars>
          <dgm:chMax val="0"/>
          <dgm:chPref val="0"/>
        </dgm:presLayoutVars>
      </dgm:prSet>
      <dgm:spPr/>
    </dgm:pt>
    <dgm:pt modelId="{C9C5AF15-2A2D-4660-9E4D-0DADBDF268B9}" type="pres">
      <dgm:prSet presAssocID="{F8F49325-1513-4324-B748-303F71E91A86}" presName="sibTrans" presStyleCnt="0"/>
      <dgm:spPr/>
    </dgm:pt>
    <dgm:pt modelId="{9543A081-8560-4D8C-990A-54B333C582A3}" type="pres">
      <dgm:prSet presAssocID="{955F0B52-E7B3-48FB-AE7A-458DAD0E3382}" presName="compNode" presStyleCnt="0"/>
      <dgm:spPr/>
    </dgm:pt>
    <dgm:pt modelId="{124F5ADF-2391-4FAD-A3B4-C43EB1B42233}" type="pres">
      <dgm:prSet presAssocID="{955F0B52-E7B3-48FB-AE7A-458DAD0E3382}" presName="bgRect" presStyleLbl="bgShp" presStyleIdx="1" presStyleCnt="5"/>
      <dgm:spPr/>
    </dgm:pt>
    <dgm:pt modelId="{35E29A59-3305-4FA3-8761-C0812B7D3BD1}" type="pres">
      <dgm:prSet presAssocID="{955F0B52-E7B3-48FB-AE7A-458DAD0E338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irplaneSolid"/>
        </a:ext>
      </dgm:extLst>
    </dgm:pt>
    <dgm:pt modelId="{1A66949C-C2AE-4D62-A088-B271BB9F07F5}" type="pres">
      <dgm:prSet presAssocID="{955F0B52-E7B3-48FB-AE7A-458DAD0E3382}" presName="spaceRect" presStyleCnt="0"/>
      <dgm:spPr/>
    </dgm:pt>
    <dgm:pt modelId="{E6E06F5B-06C8-4E22-B1EE-70183C7C02BB}" type="pres">
      <dgm:prSet presAssocID="{955F0B52-E7B3-48FB-AE7A-458DAD0E3382}" presName="parTx" presStyleLbl="revTx" presStyleIdx="1" presStyleCnt="5">
        <dgm:presLayoutVars>
          <dgm:chMax val="0"/>
          <dgm:chPref val="0"/>
        </dgm:presLayoutVars>
      </dgm:prSet>
      <dgm:spPr/>
    </dgm:pt>
    <dgm:pt modelId="{BC678FB4-D7D7-4911-AB46-7B46DA135D65}" type="pres">
      <dgm:prSet presAssocID="{C009B13C-0753-4E46-954F-297D44F8E404}" presName="sibTrans" presStyleCnt="0"/>
      <dgm:spPr/>
    </dgm:pt>
    <dgm:pt modelId="{B515F7C6-EE1E-4EF1-8ACF-333AF7301711}" type="pres">
      <dgm:prSet presAssocID="{770EDC01-8C5D-4889-B44E-39A5C538962F}" presName="compNode" presStyleCnt="0"/>
      <dgm:spPr/>
    </dgm:pt>
    <dgm:pt modelId="{8A80B400-1EF0-4A6B-9574-946356AB6289}" type="pres">
      <dgm:prSet presAssocID="{770EDC01-8C5D-4889-B44E-39A5C538962F}" presName="bgRect" presStyleLbl="bgShp" presStyleIdx="2" presStyleCnt="5"/>
      <dgm:spPr/>
    </dgm:pt>
    <dgm:pt modelId="{B1BB5576-AD18-4F87-B29B-503A3AACCD6E}" type="pres">
      <dgm:prSet presAssocID="{770EDC01-8C5D-4889-B44E-39A5C538962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ngerprint2"/>
        </a:ext>
      </dgm:extLst>
    </dgm:pt>
    <dgm:pt modelId="{EDC8FC3E-B50C-41F3-BE3D-7864466AC2CD}" type="pres">
      <dgm:prSet presAssocID="{770EDC01-8C5D-4889-B44E-39A5C538962F}" presName="spaceRect" presStyleCnt="0"/>
      <dgm:spPr/>
    </dgm:pt>
    <dgm:pt modelId="{50FF5E6F-43DE-4460-89BC-A0A2A5D695F4}" type="pres">
      <dgm:prSet presAssocID="{770EDC01-8C5D-4889-B44E-39A5C538962F}" presName="parTx" presStyleLbl="revTx" presStyleIdx="2" presStyleCnt="5">
        <dgm:presLayoutVars>
          <dgm:chMax val="0"/>
          <dgm:chPref val="0"/>
        </dgm:presLayoutVars>
      </dgm:prSet>
      <dgm:spPr/>
    </dgm:pt>
    <dgm:pt modelId="{215595ED-F06E-48E7-855A-D6C3DE1AE351}" type="pres">
      <dgm:prSet presAssocID="{304F112B-9DC5-4E32-8561-C1471D2BABF5}" presName="sibTrans" presStyleCnt="0"/>
      <dgm:spPr/>
    </dgm:pt>
    <dgm:pt modelId="{755D912F-491B-4144-AED5-C139BFA6C07A}" type="pres">
      <dgm:prSet presAssocID="{B2F3D433-C225-4C0B-AC1E-1F215A2127F5}" presName="compNode" presStyleCnt="0"/>
      <dgm:spPr/>
    </dgm:pt>
    <dgm:pt modelId="{D353BB63-1C5E-42B4-8459-8169DE243650}" type="pres">
      <dgm:prSet presAssocID="{B2F3D433-C225-4C0B-AC1E-1F215A2127F5}" presName="bgRect" presStyleLbl="bgShp" presStyleIdx="3" presStyleCnt="5"/>
      <dgm:spPr/>
    </dgm:pt>
    <dgm:pt modelId="{C63C6D60-DC70-4016-939E-094369F4DF21}" type="pres">
      <dgm:prSet presAssocID="{B2F3D433-C225-4C0B-AC1E-1F215A2127F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ve"/>
        </a:ext>
      </dgm:extLst>
    </dgm:pt>
    <dgm:pt modelId="{704C97E2-C2D2-4401-99BF-6A58CEFF9DAE}" type="pres">
      <dgm:prSet presAssocID="{B2F3D433-C225-4C0B-AC1E-1F215A2127F5}" presName="spaceRect" presStyleCnt="0"/>
      <dgm:spPr/>
    </dgm:pt>
    <dgm:pt modelId="{561E9B61-50F3-464E-825E-1AA86A6FE8C9}" type="pres">
      <dgm:prSet presAssocID="{B2F3D433-C225-4C0B-AC1E-1F215A2127F5}" presName="parTx" presStyleLbl="revTx" presStyleIdx="3" presStyleCnt="5">
        <dgm:presLayoutVars>
          <dgm:chMax val="0"/>
          <dgm:chPref val="0"/>
        </dgm:presLayoutVars>
      </dgm:prSet>
      <dgm:spPr/>
    </dgm:pt>
    <dgm:pt modelId="{FE8111A5-C64D-4A3F-9692-5CF5B066EDE6}" type="pres">
      <dgm:prSet presAssocID="{7DF097BE-DAD1-4BF5-A5F6-A2208700F259}" presName="sibTrans" presStyleCnt="0"/>
      <dgm:spPr/>
    </dgm:pt>
    <dgm:pt modelId="{F52F40AB-E29D-44AA-BD1D-2A7F2745289F}" type="pres">
      <dgm:prSet presAssocID="{D6D5449C-36F0-4A98-A7C0-C9BCCAC3D97B}" presName="compNode" presStyleCnt="0"/>
      <dgm:spPr/>
    </dgm:pt>
    <dgm:pt modelId="{6D1418EE-4ED0-436A-9C6A-20C8F3CF4207}" type="pres">
      <dgm:prSet presAssocID="{D6D5449C-36F0-4A98-A7C0-C9BCCAC3D97B}" presName="bgRect" presStyleLbl="bgShp" presStyleIdx="4" presStyleCnt="5"/>
      <dgm:spPr/>
    </dgm:pt>
    <dgm:pt modelId="{20182ED0-9A0D-4AF1-B99D-1F8051375D96}" type="pres">
      <dgm:prSet presAssocID="{D6D5449C-36F0-4A98-A7C0-C9BCCAC3D97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ctionaryRemove"/>
        </a:ext>
      </dgm:extLst>
    </dgm:pt>
    <dgm:pt modelId="{EE616C7B-FB9F-4141-B9DC-3849A22E069A}" type="pres">
      <dgm:prSet presAssocID="{D6D5449C-36F0-4A98-A7C0-C9BCCAC3D97B}" presName="spaceRect" presStyleCnt="0"/>
      <dgm:spPr/>
    </dgm:pt>
    <dgm:pt modelId="{CC7A21BC-B922-45A3-960D-05B8CC83C4BB}" type="pres">
      <dgm:prSet presAssocID="{D6D5449C-36F0-4A98-A7C0-C9BCCAC3D97B}" presName="parTx" presStyleLbl="revTx" presStyleIdx="4" presStyleCnt="5">
        <dgm:presLayoutVars>
          <dgm:chMax val="0"/>
          <dgm:chPref val="0"/>
        </dgm:presLayoutVars>
      </dgm:prSet>
      <dgm:spPr/>
    </dgm:pt>
  </dgm:ptLst>
  <dgm:cxnLst>
    <dgm:cxn modelId="{8E233F01-2152-4E1A-B4A4-33414162DBF3}" type="presOf" srcId="{F3770FB2-CF10-42D9-A660-22BFEEA6A124}" destId="{DB80148C-04DA-4970-8F34-9E74B82B2841}" srcOrd="0" destOrd="0" presId="urn:microsoft.com/office/officeart/2018/2/layout/IconVerticalSolidList"/>
    <dgm:cxn modelId="{35461C08-218E-4CDD-B3A2-6AAB59A4DF9D}" type="presOf" srcId="{955F0B52-E7B3-48FB-AE7A-458DAD0E3382}" destId="{E6E06F5B-06C8-4E22-B1EE-70183C7C02BB}" srcOrd="0" destOrd="0" presId="urn:microsoft.com/office/officeart/2018/2/layout/IconVerticalSolidList"/>
    <dgm:cxn modelId="{F9F27826-9601-4F38-B048-30F7908BFF3A}" srcId="{F3770FB2-CF10-42D9-A660-22BFEEA6A124}" destId="{9A677DDC-CD7A-4A48-8DB8-2340E846340E}" srcOrd="0" destOrd="0" parTransId="{24DA4C6D-4E9F-4760-A597-7A9A0795EB17}" sibTransId="{F8F49325-1513-4324-B748-303F71E91A86}"/>
    <dgm:cxn modelId="{7F05B728-D727-44DA-AA08-5088E1B989C0}" type="presOf" srcId="{9A677DDC-CD7A-4A48-8DB8-2340E846340E}" destId="{670D00E6-6ADB-4C94-99A2-F39EE2BF7309}" srcOrd="0" destOrd="0" presId="urn:microsoft.com/office/officeart/2018/2/layout/IconVerticalSolidList"/>
    <dgm:cxn modelId="{3186664E-FE33-46EE-81FD-E397F47B3305}" type="presOf" srcId="{B2F3D433-C225-4C0B-AC1E-1F215A2127F5}" destId="{561E9B61-50F3-464E-825E-1AA86A6FE8C9}" srcOrd="0" destOrd="0" presId="urn:microsoft.com/office/officeart/2018/2/layout/IconVerticalSolidList"/>
    <dgm:cxn modelId="{89B04771-30F8-40C2-9E90-581CFE4830E9}" srcId="{F3770FB2-CF10-42D9-A660-22BFEEA6A124}" destId="{770EDC01-8C5D-4889-B44E-39A5C538962F}" srcOrd="2" destOrd="0" parTransId="{F6FC1474-8ADC-464D-B1DB-E8222014A174}" sibTransId="{304F112B-9DC5-4E32-8561-C1471D2BABF5}"/>
    <dgm:cxn modelId="{8F815073-22B9-4DE2-9C85-A7E2E1D036CF}" type="presOf" srcId="{770EDC01-8C5D-4889-B44E-39A5C538962F}" destId="{50FF5E6F-43DE-4460-89BC-A0A2A5D695F4}" srcOrd="0" destOrd="0" presId="urn:microsoft.com/office/officeart/2018/2/layout/IconVerticalSolidList"/>
    <dgm:cxn modelId="{FBEA3C88-EF03-4A22-A125-8B2BAC080954}" srcId="{F3770FB2-CF10-42D9-A660-22BFEEA6A124}" destId="{B2F3D433-C225-4C0B-AC1E-1F215A2127F5}" srcOrd="3" destOrd="0" parTransId="{40F5DDE3-FE93-435E-8AB2-24E3C9233CFB}" sibTransId="{7DF097BE-DAD1-4BF5-A5F6-A2208700F259}"/>
    <dgm:cxn modelId="{20A74389-5789-40AB-B802-EC1BDFEAB87A}" srcId="{F3770FB2-CF10-42D9-A660-22BFEEA6A124}" destId="{D6D5449C-36F0-4A98-A7C0-C9BCCAC3D97B}" srcOrd="4" destOrd="0" parTransId="{6CD7BD76-0299-4213-B056-C8EF50911A48}" sibTransId="{BEC8F7BF-5B75-4E3F-A529-BC5B2E3D21E0}"/>
    <dgm:cxn modelId="{9AF5ECA3-001A-4DB8-80F3-F9BD741513AF}" type="presOf" srcId="{D6D5449C-36F0-4A98-A7C0-C9BCCAC3D97B}" destId="{CC7A21BC-B922-45A3-960D-05B8CC83C4BB}" srcOrd="0" destOrd="0" presId="urn:microsoft.com/office/officeart/2018/2/layout/IconVerticalSolidList"/>
    <dgm:cxn modelId="{E2B9C2C0-93F2-4AAF-B47E-F270FEBB4CFC}" srcId="{F3770FB2-CF10-42D9-A660-22BFEEA6A124}" destId="{955F0B52-E7B3-48FB-AE7A-458DAD0E3382}" srcOrd="1" destOrd="0" parTransId="{3367BAF5-0721-4A95-A2B2-0E0C7E5B4B72}" sibTransId="{C009B13C-0753-4E46-954F-297D44F8E404}"/>
    <dgm:cxn modelId="{D349D2F3-8161-419C-A5C3-40D1F6AC8347}" type="presParOf" srcId="{DB80148C-04DA-4970-8F34-9E74B82B2841}" destId="{6647DFBD-A747-4EC8-A25A-438256A56505}" srcOrd="0" destOrd="0" presId="urn:microsoft.com/office/officeart/2018/2/layout/IconVerticalSolidList"/>
    <dgm:cxn modelId="{A9C316BD-D197-451C-8703-8020A5C3D723}" type="presParOf" srcId="{6647DFBD-A747-4EC8-A25A-438256A56505}" destId="{8FF8F317-C207-4D4F-BECE-EDD0B1A2D994}" srcOrd="0" destOrd="0" presId="urn:microsoft.com/office/officeart/2018/2/layout/IconVerticalSolidList"/>
    <dgm:cxn modelId="{88B9B3C6-BACF-47A4-B64E-C44150AA122E}" type="presParOf" srcId="{6647DFBD-A747-4EC8-A25A-438256A56505}" destId="{C0AAC66A-F951-4C48-9C00-F69EC75B9468}" srcOrd="1" destOrd="0" presId="urn:microsoft.com/office/officeart/2018/2/layout/IconVerticalSolidList"/>
    <dgm:cxn modelId="{4991888D-D913-4666-AD89-FDB33B8D4B67}" type="presParOf" srcId="{6647DFBD-A747-4EC8-A25A-438256A56505}" destId="{F2E267AA-E692-4EBD-A6AE-9E18F234E7EB}" srcOrd="2" destOrd="0" presId="urn:microsoft.com/office/officeart/2018/2/layout/IconVerticalSolidList"/>
    <dgm:cxn modelId="{54EE55C4-A903-4F5A-9CB0-3C2255FFDD85}" type="presParOf" srcId="{6647DFBD-A747-4EC8-A25A-438256A56505}" destId="{670D00E6-6ADB-4C94-99A2-F39EE2BF7309}" srcOrd="3" destOrd="0" presId="urn:microsoft.com/office/officeart/2018/2/layout/IconVerticalSolidList"/>
    <dgm:cxn modelId="{3333C2A0-9D21-403B-B0D3-6DFF74FBB573}" type="presParOf" srcId="{DB80148C-04DA-4970-8F34-9E74B82B2841}" destId="{C9C5AF15-2A2D-4660-9E4D-0DADBDF268B9}" srcOrd="1" destOrd="0" presId="urn:microsoft.com/office/officeart/2018/2/layout/IconVerticalSolidList"/>
    <dgm:cxn modelId="{BB20AA69-777D-4BAC-94CD-5AC3BD8D432D}" type="presParOf" srcId="{DB80148C-04DA-4970-8F34-9E74B82B2841}" destId="{9543A081-8560-4D8C-990A-54B333C582A3}" srcOrd="2" destOrd="0" presId="urn:microsoft.com/office/officeart/2018/2/layout/IconVerticalSolidList"/>
    <dgm:cxn modelId="{04D6EA1F-721C-430A-A0C8-49E10DE15D39}" type="presParOf" srcId="{9543A081-8560-4D8C-990A-54B333C582A3}" destId="{124F5ADF-2391-4FAD-A3B4-C43EB1B42233}" srcOrd="0" destOrd="0" presId="urn:microsoft.com/office/officeart/2018/2/layout/IconVerticalSolidList"/>
    <dgm:cxn modelId="{1DA42730-84D3-42B9-9F31-7432736ECBFB}" type="presParOf" srcId="{9543A081-8560-4D8C-990A-54B333C582A3}" destId="{35E29A59-3305-4FA3-8761-C0812B7D3BD1}" srcOrd="1" destOrd="0" presId="urn:microsoft.com/office/officeart/2018/2/layout/IconVerticalSolidList"/>
    <dgm:cxn modelId="{1F302611-5C3F-4DC4-8CF9-74425474B425}" type="presParOf" srcId="{9543A081-8560-4D8C-990A-54B333C582A3}" destId="{1A66949C-C2AE-4D62-A088-B271BB9F07F5}" srcOrd="2" destOrd="0" presId="urn:microsoft.com/office/officeart/2018/2/layout/IconVerticalSolidList"/>
    <dgm:cxn modelId="{C79556B0-8BEE-4755-AE76-9D3ED02B75B0}" type="presParOf" srcId="{9543A081-8560-4D8C-990A-54B333C582A3}" destId="{E6E06F5B-06C8-4E22-B1EE-70183C7C02BB}" srcOrd="3" destOrd="0" presId="urn:microsoft.com/office/officeart/2018/2/layout/IconVerticalSolidList"/>
    <dgm:cxn modelId="{8976187B-B52E-4618-B12F-04FB12730D86}" type="presParOf" srcId="{DB80148C-04DA-4970-8F34-9E74B82B2841}" destId="{BC678FB4-D7D7-4911-AB46-7B46DA135D65}" srcOrd="3" destOrd="0" presId="urn:microsoft.com/office/officeart/2018/2/layout/IconVerticalSolidList"/>
    <dgm:cxn modelId="{F73B0064-D81D-4461-81D8-5788584D1933}" type="presParOf" srcId="{DB80148C-04DA-4970-8F34-9E74B82B2841}" destId="{B515F7C6-EE1E-4EF1-8ACF-333AF7301711}" srcOrd="4" destOrd="0" presId="urn:microsoft.com/office/officeart/2018/2/layout/IconVerticalSolidList"/>
    <dgm:cxn modelId="{AFC91291-7DD7-4FDC-BE00-6EEAF32A5409}" type="presParOf" srcId="{B515F7C6-EE1E-4EF1-8ACF-333AF7301711}" destId="{8A80B400-1EF0-4A6B-9574-946356AB6289}" srcOrd="0" destOrd="0" presId="urn:microsoft.com/office/officeart/2018/2/layout/IconVerticalSolidList"/>
    <dgm:cxn modelId="{FFDE8251-8946-4E1F-8C7C-8EF1722DF5A9}" type="presParOf" srcId="{B515F7C6-EE1E-4EF1-8ACF-333AF7301711}" destId="{B1BB5576-AD18-4F87-B29B-503A3AACCD6E}" srcOrd="1" destOrd="0" presId="urn:microsoft.com/office/officeart/2018/2/layout/IconVerticalSolidList"/>
    <dgm:cxn modelId="{CF091679-4753-4111-A7DC-3D7417A2CA58}" type="presParOf" srcId="{B515F7C6-EE1E-4EF1-8ACF-333AF7301711}" destId="{EDC8FC3E-B50C-41F3-BE3D-7864466AC2CD}" srcOrd="2" destOrd="0" presId="urn:microsoft.com/office/officeart/2018/2/layout/IconVerticalSolidList"/>
    <dgm:cxn modelId="{AF51B659-5DD7-4C7E-BDEC-88191C218F69}" type="presParOf" srcId="{B515F7C6-EE1E-4EF1-8ACF-333AF7301711}" destId="{50FF5E6F-43DE-4460-89BC-A0A2A5D695F4}" srcOrd="3" destOrd="0" presId="urn:microsoft.com/office/officeart/2018/2/layout/IconVerticalSolidList"/>
    <dgm:cxn modelId="{E2E9055D-F879-49E7-86D4-115480AC5672}" type="presParOf" srcId="{DB80148C-04DA-4970-8F34-9E74B82B2841}" destId="{215595ED-F06E-48E7-855A-D6C3DE1AE351}" srcOrd="5" destOrd="0" presId="urn:microsoft.com/office/officeart/2018/2/layout/IconVerticalSolidList"/>
    <dgm:cxn modelId="{D558E6C2-C4C1-4AF4-986B-06BF63E4315A}" type="presParOf" srcId="{DB80148C-04DA-4970-8F34-9E74B82B2841}" destId="{755D912F-491B-4144-AED5-C139BFA6C07A}" srcOrd="6" destOrd="0" presId="urn:microsoft.com/office/officeart/2018/2/layout/IconVerticalSolidList"/>
    <dgm:cxn modelId="{5749C586-7249-44F6-8782-0980AC0691B7}" type="presParOf" srcId="{755D912F-491B-4144-AED5-C139BFA6C07A}" destId="{D353BB63-1C5E-42B4-8459-8169DE243650}" srcOrd="0" destOrd="0" presId="urn:microsoft.com/office/officeart/2018/2/layout/IconVerticalSolidList"/>
    <dgm:cxn modelId="{839273FF-5BE7-4399-96E8-149F8EA1C807}" type="presParOf" srcId="{755D912F-491B-4144-AED5-C139BFA6C07A}" destId="{C63C6D60-DC70-4016-939E-094369F4DF21}" srcOrd="1" destOrd="0" presId="urn:microsoft.com/office/officeart/2018/2/layout/IconVerticalSolidList"/>
    <dgm:cxn modelId="{948C6ECC-3514-4DFC-B86F-620283619A18}" type="presParOf" srcId="{755D912F-491B-4144-AED5-C139BFA6C07A}" destId="{704C97E2-C2D2-4401-99BF-6A58CEFF9DAE}" srcOrd="2" destOrd="0" presId="urn:microsoft.com/office/officeart/2018/2/layout/IconVerticalSolidList"/>
    <dgm:cxn modelId="{AA5A81D5-EA03-4A5F-A2DE-DD30983D0EA2}" type="presParOf" srcId="{755D912F-491B-4144-AED5-C139BFA6C07A}" destId="{561E9B61-50F3-464E-825E-1AA86A6FE8C9}" srcOrd="3" destOrd="0" presId="urn:microsoft.com/office/officeart/2018/2/layout/IconVerticalSolidList"/>
    <dgm:cxn modelId="{CE3E43C7-3B77-4257-A4EF-CB8E63A0E5A4}" type="presParOf" srcId="{DB80148C-04DA-4970-8F34-9E74B82B2841}" destId="{FE8111A5-C64D-4A3F-9692-5CF5B066EDE6}" srcOrd="7" destOrd="0" presId="urn:microsoft.com/office/officeart/2018/2/layout/IconVerticalSolidList"/>
    <dgm:cxn modelId="{AA28969A-44F3-411B-A9A9-735EED361CB5}" type="presParOf" srcId="{DB80148C-04DA-4970-8F34-9E74B82B2841}" destId="{F52F40AB-E29D-44AA-BD1D-2A7F2745289F}" srcOrd="8" destOrd="0" presId="urn:microsoft.com/office/officeart/2018/2/layout/IconVerticalSolidList"/>
    <dgm:cxn modelId="{B2A2FC1F-0BDE-49A3-AC35-43ED53D1A8B0}" type="presParOf" srcId="{F52F40AB-E29D-44AA-BD1D-2A7F2745289F}" destId="{6D1418EE-4ED0-436A-9C6A-20C8F3CF4207}" srcOrd="0" destOrd="0" presId="urn:microsoft.com/office/officeart/2018/2/layout/IconVerticalSolidList"/>
    <dgm:cxn modelId="{AB7D02BA-3E00-40C5-A517-1EBCD762D66E}" type="presParOf" srcId="{F52F40AB-E29D-44AA-BD1D-2A7F2745289F}" destId="{20182ED0-9A0D-4AF1-B99D-1F8051375D96}" srcOrd="1" destOrd="0" presId="urn:microsoft.com/office/officeart/2018/2/layout/IconVerticalSolidList"/>
    <dgm:cxn modelId="{5DE3E95C-0D88-4BDC-B4B1-D7C8E41BA6F6}" type="presParOf" srcId="{F52F40AB-E29D-44AA-BD1D-2A7F2745289F}" destId="{EE616C7B-FB9F-4141-B9DC-3849A22E069A}" srcOrd="2" destOrd="0" presId="urn:microsoft.com/office/officeart/2018/2/layout/IconVerticalSolidList"/>
    <dgm:cxn modelId="{05D1C5FD-BE0B-48FE-85F3-63C6AA849B0B}" type="presParOf" srcId="{F52F40AB-E29D-44AA-BD1D-2A7F2745289F}" destId="{CC7A21BC-B922-45A3-960D-05B8CC83C4B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CE4D531-EE15-41F6-9C2F-0A3E5ED9A88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6C90DBA2-C5B8-44D6-9134-C5A18CED73F9}">
      <dgm:prSet/>
      <dgm:spPr/>
      <dgm:t>
        <a:bodyPr/>
        <a:lstStyle/>
        <a:p>
          <a:r>
            <a:rPr lang="en-US"/>
            <a:t>This project is just a start in our data science journey. A lot can be done on top of what we have achieved in this project.</a:t>
          </a:r>
        </a:p>
      </dgm:t>
    </dgm:pt>
    <dgm:pt modelId="{EB1390CF-02B0-408D-BA74-838B1BE04391}" type="parTrans" cxnId="{430E07E4-B43C-45C8-AF94-5CF610F1B861}">
      <dgm:prSet/>
      <dgm:spPr/>
      <dgm:t>
        <a:bodyPr/>
        <a:lstStyle/>
        <a:p>
          <a:endParaRPr lang="en-US"/>
        </a:p>
      </dgm:t>
    </dgm:pt>
    <dgm:pt modelId="{21D7FE00-7DFF-4F7A-8171-42C37AC41501}" type="sibTrans" cxnId="{430E07E4-B43C-45C8-AF94-5CF610F1B861}">
      <dgm:prSet/>
      <dgm:spPr/>
      <dgm:t>
        <a:bodyPr/>
        <a:lstStyle/>
        <a:p>
          <a:endParaRPr lang="en-US"/>
        </a:p>
      </dgm:t>
    </dgm:pt>
    <dgm:pt modelId="{1D54CD14-8058-4F96-8150-9F57EA270AE7}">
      <dgm:prSet/>
      <dgm:spPr/>
      <dgm:t>
        <a:bodyPr/>
        <a:lstStyle/>
        <a:p>
          <a:r>
            <a:rPr lang="en-US"/>
            <a:t>These visualizations were a deep dive on a limited data to prove our concept, we can load historical data to come up with a trend in a future work.</a:t>
          </a:r>
        </a:p>
      </dgm:t>
    </dgm:pt>
    <dgm:pt modelId="{F3B1EA9A-DDC5-42FC-83EC-D15FAFB5EFF8}" type="parTrans" cxnId="{7B604022-6FD3-43FA-8144-414333484F9B}">
      <dgm:prSet/>
      <dgm:spPr/>
      <dgm:t>
        <a:bodyPr/>
        <a:lstStyle/>
        <a:p>
          <a:endParaRPr lang="en-US"/>
        </a:p>
      </dgm:t>
    </dgm:pt>
    <dgm:pt modelId="{7005D9BE-8BF8-4B05-9C25-132B08F2D517}" type="sibTrans" cxnId="{7B604022-6FD3-43FA-8144-414333484F9B}">
      <dgm:prSet/>
      <dgm:spPr/>
      <dgm:t>
        <a:bodyPr/>
        <a:lstStyle/>
        <a:p>
          <a:endParaRPr lang="en-US"/>
        </a:p>
      </dgm:t>
    </dgm:pt>
    <dgm:pt modelId="{8F0DF272-0529-4E07-B6AD-DDE3D1597320}">
      <dgm:prSet/>
      <dgm:spPr/>
      <dgm:t>
        <a:bodyPr/>
        <a:lstStyle/>
        <a:p>
          <a:r>
            <a:rPr lang="en-US"/>
            <a:t>We want to make our visualizations more interactive; we want to create visualizations that will allow users to select airports, airlines, states and time periods to analyze.</a:t>
          </a:r>
        </a:p>
      </dgm:t>
    </dgm:pt>
    <dgm:pt modelId="{1767C54D-01C8-4BF3-945F-A52EDF05A27A}" type="parTrans" cxnId="{81C3D24B-C387-4E32-B33B-D02F643EB660}">
      <dgm:prSet/>
      <dgm:spPr/>
      <dgm:t>
        <a:bodyPr/>
        <a:lstStyle/>
        <a:p>
          <a:endParaRPr lang="en-US"/>
        </a:p>
      </dgm:t>
    </dgm:pt>
    <dgm:pt modelId="{E17CC667-4799-434B-BB3E-87AADFBB9C2E}" type="sibTrans" cxnId="{81C3D24B-C387-4E32-B33B-D02F643EB660}">
      <dgm:prSet/>
      <dgm:spPr/>
      <dgm:t>
        <a:bodyPr/>
        <a:lstStyle/>
        <a:p>
          <a:endParaRPr lang="en-US"/>
        </a:p>
      </dgm:t>
    </dgm:pt>
    <dgm:pt modelId="{55464037-F48F-4669-B694-FEE9FCBF2B21}">
      <dgm:prSet/>
      <dgm:spPr/>
      <dgm:t>
        <a:bodyPr/>
        <a:lstStyle/>
        <a:p>
          <a:r>
            <a:rPr lang="en-US"/>
            <a:t>We can create a visualization where if you enter boarding and destination airports, it will provide best airlines based on punctuality analysis. We have to create algorithms in python to achieve this.</a:t>
          </a:r>
        </a:p>
      </dgm:t>
    </dgm:pt>
    <dgm:pt modelId="{581368B4-9222-4DDE-93EE-8259F6FE9902}" type="parTrans" cxnId="{260BBDA7-D76E-444A-9EDE-5FDB72A2D599}">
      <dgm:prSet/>
      <dgm:spPr/>
      <dgm:t>
        <a:bodyPr/>
        <a:lstStyle/>
        <a:p>
          <a:endParaRPr lang="en-US"/>
        </a:p>
      </dgm:t>
    </dgm:pt>
    <dgm:pt modelId="{1A722868-F740-4FD3-8515-8CB4496EB483}" type="sibTrans" cxnId="{260BBDA7-D76E-444A-9EDE-5FDB72A2D599}">
      <dgm:prSet/>
      <dgm:spPr/>
      <dgm:t>
        <a:bodyPr/>
        <a:lstStyle/>
        <a:p>
          <a:endParaRPr lang="en-US"/>
        </a:p>
      </dgm:t>
    </dgm:pt>
    <dgm:pt modelId="{A6103232-68CD-42C3-88E8-128FDF5FEA06}" type="pres">
      <dgm:prSet presAssocID="{2CE4D531-EE15-41F6-9C2F-0A3E5ED9A882}" presName="linear" presStyleCnt="0">
        <dgm:presLayoutVars>
          <dgm:animLvl val="lvl"/>
          <dgm:resizeHandles val="exact"/>
        </dgm:presLayoutVars>
      </dgm:prSet>
      <dgm:spPr/>
    </dgm:pt>
    <dgm:pt modelId="{901E1C90-7AF5-4AAB-914B-B28870D881AC}" type="pres">
      <dgm:prSet presAssocID="{6C90DBA2-C5B8-44D6-9134-C5A18CED73F9}" presName="parentText" presStyleLbl="node1" presStyleIdx="0" presStyleCnt="4">
        <dgm:presLayoutVars>
          <dgm:chMax val="0"/>
          <dgm:bulletEnabled val="1"/>
        </dgm:presLayoutVars>
      </dgm:prSet>
      <dgm:spPr/>
    </dgm:pt>
    <dgm:pt modelId="{56B521ED-3D3F-4524-84D2-998F47CE670B}" type="pres">
      <dgm:prSet presAssocID="{21D7FE00-7DFF-4F7A-8171-42C37AC41501}" presName="spacer" presStyleCnt="0"/>
      <dgm:spPr/>
    </dgm:pt>
    <dgm:pt modelId="{E6E53008-C264-4A1A-88BB-E04353546EC5}" type="pres">
      <dgm:prSet presAssocID="{1D54CD14-8058-4F96-8150-9F57EA270AE7}" presName="parentText" presStyleLbl="node1" presStyleIdx="1" presStyleCnt="4">
        <dgm:presLayoutVars>
          <dgm:chMax val="0"/>
          <dgm:bulletEnabled val="1"/>
        </dgm:presLayoutVars>
      </dgm:prSet>
      <dgm:spPr/>
    </dgm:pt>
    <dgm:pt modelId="{F7BC9207-283B-4021-A86E-D8449EC4A25A}" type="pres">
      <dgm:prSet presAssocID="{7005D9BE-8BF8-4B05-9C25-132B08F2D517}" presName="spacer" presStyleCnt="0"/>
      <dgm:spPr/>
    </dgm:pt>
    <dgm:pt modelId="{E2E6B804-4DBD-4DB0-B83F-EC5B5FA83D08}" type="pres">
      <dgm:prSet presAssocID="{8F0DF272-0529-4E07-B6AD-DDE3D1597320}" presName="parentText" presStyleLbl="node1" presStyleIdx="2" presStyleCnt="4">
        <dgm:presLayoutVars>
          <dgm:chMax val="0"/>
          <dgm:bulletEnabled val="1"/>
        </dgm:presLayoutVars>
      </dgm:prSet>
      <dgm:spPr/>
    </dgm:pt>
    <dgm:pt modelId="{D5E01C46-A172-48D7-AC88-D72F9CEE27A5}" type="pres">
      <dgm:prSet presAssocID="{E17CC667-4799-434B-BB3E-87AADFBB9C2E}" presName="spacer" presStyleCnt="0"/>
      <dgm:spPr/>
    </dgm:pt>
    <dgm:pt modelId="{C3EED897-2808-4C7B-B753-54CF6633DE8A}" type="pres">
      <dgm:prSet presAssocID="{55464037-F48F-4669-B694-FEE9FCBF2B21}" presName="parentText" presStyleLbl="node1" presStyleIdx="3" presStyleCnt="4">
        <dgm:presLayoutVars>
          <dgm:chMax val="0"/>
          <dgm:bulletEnabled val="1"/>
        </dgm:presLayoutVars>
      </dgm:prSet>
      <dgm:spPr/>
    </dgm:pt>
  </dgm:ptLst>
  <dgm:cxnLst>
    <dgm:cxn modelId="{7B604022-6FD3-43FA-8144-414333484F9B}" srcId="{2CE4D531-EE15-41F6-9C2F-0A3E5ED9A882}" destId="{1D54CD14-8058-4F96-8150-9F57EA270AE7}" srcOrd="1" destOrd="0" parTransId="{F3B1EA9A-DDC5-42FC-83EC-D15FAFB5EFF8}" sibTransId="{7005D9BE-8BF8-4B05-9C25-132B08F2D517}"/>
    <dgm:cxn modelId="{E2E5592D-7506-4A03-AB2D-B14257DD0CDB}" type="presOf" srcId="{55464037-F48F-4669-B694-FEE9FCBF2B21}" destId="{C3EED897-2808-4C7B-B753-54CF6633DE8A}" srcOrd="0" destOrd="0" presId="urn:microsoft.com/office/officeart/2005/8/layout/vList2"/>
    <dgm:cxn modelId="{44818835-C505-4F5A-8B60-371346382118}" type="presOf" srcId="{1D54CD14-8058-4F96-8150-9F57EA270AE7}" destId="{E6E53008-C264-4A1A-88BB-E04353546EC5}" srcOrd="0" destOrd="0" presId="urn:microsoft.com/office/officeart/2005/8/layout/vList2"/>
    <dgm:cxn modelId="{C4DE4036-48C9-4670-88D1-9A7FC03900FD}" type="presOf" srcId="{2CE4D531-EE15-41F6-9C2F-0A3E5ED9A882}" destId="{A6103232-68CD-42C3-88E8-128FDF5FEA06}" srcOrd="0" destOrd="0" presId="urn:microsoft.com/office/officeart/2005/8/layout/vList2"/>
    <dgm:cxn modelId="{81C3D24B-C387-4E32-B33B-D02F643EB660}" srcId="{2CE4D531-EE15-41F6-9C2F-0A3E5ED9A882}" destId="{8F0DF272-0529-4E07-B6AD-DDE3D1597320}" srcOrd="2" destOrd="0" parTransId="{1767C54D-01C8-4BF3-945F-A52EDF05A27A}" sibTransId="{E17CC667-4799-434B-BB3E-87AADFBB9C2E}"/>
    <dgm:cxn modelId="{260BBDA7-D76E-444A-9EDE-5FDB72A2D599}" srcId="{2CE4D531-EE15-41F6-9C2F-0A3E5ED9A882}" destId="{55464037-F48F-4669-B694-FEE9FCBF2B21}" srcOrd="3" destOrd="0" parTransId="{581368B4-9222-4DDE-93EE-8259F6FE9902}" sibTransId="{1A722868-F740-4FD3-8515-8CB4496EB483}"/>
    <dgm:cxn modelId="{A44DF0C9-443F-478C-BDA5-AED34C0260E9}" type="presOf" srcId="{6C90DBA2-C5B8-44D6-9134-C5A18CED73F9}" destId="{901E1C90-7AF5-4AAB-914B-B28870D881AC}" srcOrd="0" destOrd="0" presId="urn:microsoft.com/office/officeart/2005/8/layout/vList2"/>
    <dgm:cxn modelId="{7A665ECA-CE45-4F19-A672-A758614AA579}" type="presOf" srcId="{8F0DF272-0529-4E07-B6AD-DDE3D1597320}" destId="{E2E6B804-4DBD-4DB0-B83F-EC5B5FA83D08}" srcOrd="0" destOrd="0" presId="urn:microsoft.com/office/officeart/2005/8/layout/vList2"/>
    <dgm:cxn modelId="{430E07E4-B43C-45C8-AF94-5CF610F1B861}" srcId="{2CE4D531-EE15-41F6-9C2F-0A3E5ED9A882}" destId="{6C90DBA2-C5B8-44D6-9134-C5A18CED73F9}" srcOrd="0" destOrd="0" parTransId="{EB1390CF-02B0-408D-BA74-838B1BE04391}" sibTransId="{21D7FE00-7DFF-4F7A-8171-42C37AC41501}"/>
    <dgm:cxn modelId="{123E9653-C7B5-420F-B17B-36FF8B2CE793}" type="presParOf" srcId="{A6103232-68CD-42C3-88E8-128FDF5FEA06}" destId="{901E1C90-7AF5-4AAB-914B-B28870D881AC}" srcOrd="0" destOrd="0" presId="urn:microsoft.com/office/officeart/2005/8/layout/vList2"/>
    <dgm:cxn modelId="{40B87AA5-ECA0-465F-A5D6-68F15E1DCF96}" type="presParOf" srcId="{A6103232-68CD-42C3-88E8-128FDF5FEA06}" destId="{56B521ED-3D3F-4524-84D2-998F47CE670B}" srcOrd="1" destOrd="0" presId="urn:microsoft.com/office/officeart/2005/8/layout/vList2"/>
    <dgm:cxn modelId="{A43929B4-5690-4DFE-8795-7B1BA1EA037E}" type="presParOf" srcId="{A6103232-68CD-42C3-88E8-128FDF5FEA06}" destId="{E6E53008-C264-4A1A-88BB-E04353546EC5}" srcOrd="2" destOrd="0" presId="urn:microsoft.com/office/officeart/2005/8/layout/vList2"/>
    <dgm:cxn modelId="{5B51E37C-6F0E-4BCD-A098-F4B9AD52574A}" type="presParOf" srcId="{A6103232-68CD-42C3-88E8-128FDF5FEA06}" destId="{F7BC9207-283B-4021-A86E-D8449EC4A25A}" srcOrd="3" destOrd="0" presId="urn:microsoft.com/office/officeart/2005/8/layout/vList2"/>
    <dgm:cxn modelId="{61E9FFEE-A4F7-4BE4-AB71-DFFB21AE7E61}" type="presParOf" srcId="{A6103232-68CD-42C3-88E8-128FDF5FEA06}" destId="{E2E6B804-4DBD-4DB0-B83F-EC5B5FA83D08}" srcOrd="4" destOrd="0" presId="urn:microsoft.com/office/officeart/2005/8/layout/vList2"/>
    <dgm:cxn modelId="{F202D656-27EA-425C-9342-B97E27B28AB4}" type="presParOf" srcId="{A6103232-68CD-42C3-88E8-128FDF5FEA06}" destId="{D5E01C46-A172-48D7-AC88-D72F9CEE27A5}" srcOrd="5" destOrd="0" presId="urn:microsoft.com/office/officeart/2005/8/layout/vList2"/>
    <dgm:cxn modelId="{8FB58FCB-7839-474D-8D68-32E75288DBDB}" type="presParOf" srcId="{A6103232-68CD-42C3-88E8-128FDF5FEA06}" destId="{C3EED897-2808-4C7B-B753-54CF6633DE8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E8313-5DB2-4D01-8661-DA89683F289B}">
      <dsp:nvSpPr>
        <dsp:cNvPr id="0" name=""/>
        <dsp:cNvSpPr/>
      </dsp:nvSpPr>
      <dsp:spPr>
        <a:xfrm>
          <a:off x="212335" y="4698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1E5829-088E-4B9E-961F-5FBE7E91A02F}">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046C36-D40D-4122-B7E6-FE0AFB822D6F}">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In today’s busy world, time is a very precious commodity.</a:t>
          </a:r>
        </a:p>
      </dsp:txBody>
      <dsp:txXfrm>
        <a:off x="1834517" y="469890"/>
        <a:ext cx="3148942" cy="1335915"/>
      </dsp:txXfrm>
    </dsp:sp>
    <dsp:sp modelId="{E3808963-D16D-48AA-806A-7B7FCCFFF765}">
      <dsp:nvSpPr>
        <dsp:cNvPr id="0" name=""/>
        <dsp:cNvSpPr/>
      </dsp:nvSpPr>
      <dsp:spPr>
        <a:xfrm>
          <a:off x="5532139" y="4698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354E8E-9C76-42F6-BBB0-3C8EE64D0518}">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5AE1B7-40BB-40DE-9CC0-D70B182788A9}">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Flights are the most convenient and fastest way to travel.</a:t>
          </a:r>
        </a:p>
      </dsp:txBody>
      <dsp:txXfrm>
        <a:off x="7154322" y="469890"/>
        <a:ext cx="3148942" cy="1335915"/>
      </dsp:txXfrm>
    </dsp:sp>
    <dsp:sp modelId="{082E2758-9EE3-49C8-9B93-26F11EF4D239}">
      <dsp:nvSpPr>
        <dsp:cNvPr id="0" name=""/>
        <dsp:cNvSpPr/>
      </dsp:nvSpPr>
      <dsp:spPr>
        <a:xfrm>
          <a:off x="212335" y="2545532"/>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10297B-EA0B-49EA-8334-4F2C87B9702D}">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E060D2-F241-4CA6-B526-BBC1A9B76F52}">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More and more people are taking flights and according to IATA around 8.2 billion people will be travelling by flights in 2037. </a:t>
          </a:r>
          <a:r>
            <a:rPr lang="en-US" sz="1800" kern="1200" dirty="0">
              <a:hlinkClick xmlns:r="http://schemas.openxmlformats.org/officeDocument/2006/relationships" r:id="" action="ppaction://hlinksldjump"/>
            </a:rPr>
            <a:t>[1]</a:t>
          </a:r>
          <a:r>
            <a:rPr lang="en-US" sz="1800" kern="1200" dirty="0"/>
            <a:t> </a:t>
          </a:r>
        </a:p>
      </dsp:txBody>
      <dsp:txXfrm>
        <a:off x="1834517" y="2545532"/>
        <a:ext cx="3148942" cy="1335915"/>
      </dsp:txXfrm>
    </dsp:sp>
    <dsp:sp modelId="{CE5B2969-5B84-495D-863E-53F90D97BBBD}">
      <dsp:nvSpPr>
        <dsp:cNvPr id="0" name=""/>
        <dsp:cNvSpPr/>
      </dsp:nvSpPr>
      <dsp:spPr>
        <a:xfrm>
          <a:off x="5532139" y="2545532"/>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DE0A9F-9327-463B-9DC2-4AB03332AA4E}">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9C2B72-82DC-416B-AD0B-A1AFFAC398CC}">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Flight delays and cancellations are a major cost escalator for passengers and Airlines.</a:t>
          </a:r>
        </a:p>
      </dsp:txBody>
      <dsp:txXfrm>
        <a:off x="7154322" y="2545532"/>
        <a:ext cx="3148942" cy="133591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E1C90-7AF5-4AAB-914B-B28870D881AC}">
      <dsp:nvSpPr>
        <dsp:cNvPr id="0" name=""/>
        <dsp:cNvSpPr/>
      </dsp:nvSpPr>
      <dsp:spPr>
        <a:xfrm>
          <a:off x="0" y="137023"/>
          <a:ext cx="6513603" cy="136180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This project is just a start in our data science journey. A lot can be done on top of what we have achieved in this project.</a:t>
          </a:r>
        </a:p>
      </dsp:txBody>
      <dsp:txXfrm>
        <a:off x="66478" y="203501"/>
        <a:ext cx="6380647" cy="1228848"/>
      </dsp:txXfrm>
    </dsp:sp>
    <dsp:sp modelId="{E6E53008-C264-4A1A-88BB-E04353546EC5}">
      <dsp:nvSpPr>
        <dsp:cNvPr id="0" name=""/>
        <dsp:cNvSpPr/>
      </dsp:nvSpPr>
      <dsp:spPr>
        <a:xfrm>
          <a:off x="0" y="1553548"/>
          <a:ext cx="6513603" cy="1361804"/>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These visualizations were a deep dive on a limited data to prove our concept, we can load historical data to come up with a trend in a future work.</a:t>
          </a:r>
        </a:p>
      </dsp:txBody>
      <dsp:txXfrm>
        <a:off x="66478" y="1620026"/>
        <a:ext cx="6380647" cy="1228848"/>
      </dsp:txXfrm>
    </dsp:sp>
    <dsp:sp modelId="{E2E6B804-4DBD-4DB0-B83F-EC5B5FA83D08}">
      <dsp:nvSpPr>
        <dsp:cNvPr id="0" name=""/>
        <dsp:cNvSpPr/>
      </dsp:nvSpPr>
      <dsp:spPr>
        <a:xfrm>
          <a:off x="0" y="2970073"/>
          <a:ext cx="6513603" cy="1361804"/>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We want to make our visualizations more interactive; we want to create visualizations that will allow users to select airports, airlines, states and time periods to analyze.</a:t>
          </a:r>
        </a:p>
      </dsp:txBody>
      <dsp:txXfrm>
        <a:off x="66478" y="3036551"/>
        <a:ext cx="6380647" cy="1228848"/>
      </dsp:txXfrm>
    </dsp:sp>
    <dsp:sp modelId="{C3EED897-2808-4C7B-B753-54CF6633DE8A}">
      <dsp:nvSpPr>
        <dsp:cNvPr id="0" name=""/>
        <dsp:cNvSpPr/>
      </dsp:nvSpPr>
      <dsp:spPr>
        <a:xfrm>
          <a:off x="0" y="4386597"/>
          <a:ext cx="6513603" cy="136180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We can create a visualization where if you enter boarding and destination airports, it will provide best airlines based on punctuality analysis. We have to create algorithms in python to achieve this.</a:t>
          </a:r>
        </a:p>
      </dsp:txBody>
      <dsp:txXfrm>
        <a:off x="66478" y="4453075"/>
        <a:ext cx="6380647" cy="12288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E8313-5DB2-4D01-8661-DA89683F289B}">
      <dsp:nvSpPr>
        <dsp:cNvPr id="0" name=""/>
        <dsp:cNvSpPr/>
      </dsp:nvSpPr>
      <dsp:spPr>
        <a:xfrm>
          <a:off x="212335" y="4698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1E5829-088E-4B9E-961F-5FBE7E91A02F}">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046C36-D40D-4122-B7E6-FE0AFB822D6F}">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In today’s busy world, time is a very precious commodity.</a:t>
          </a:r>
        </a:p>
      </dsp:txBody>
      <dsp:txXfrm>
        <a:off x="1834517" y="469890"/>
        <a:ext cx="3148942" cy="1335915"/>
      </dsp:txXfrm>
    </dsp:sp>
    <dsp:sp modelId="{E3808963-D16D-48AA-806A-7B7FCCFFF765}">
      <dsp:nvSpPr>
        <dsp:cNvPr id="0" name=""/>
        <dsp:cNvSpPr/>
      </dsp:nvSpPr>
      <dsp:spPr>
        <a:xfrm>
          <a:off x="5532139" y="469890"/>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354E8E-9C76-42F6-BBB0-3C8EE64D0518}">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5AE1B7-40BB-40DE-9CC0-D70B182788A9}">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Flights are the most convenient and fastest way to travel.</a:t>
          </a:r>
        </a:p>
      </dsp:txBody>
      <dsp:txXfrm>
        <a:off x="7154322" y="469890"/>
        <a:ext cx="3148942" cy="1335915"/>
      </dsp:txXfrm>
    </dsp:sp>
    <dsp:sp modelId="{082E2758-9EE3-49C8-9B93-26F11EF4D239}">
      <dsp:nvSpPr>
        <dsp:cNvPr id="0" name=""/>
        <dsp:cNvSpPr/>
      </dsp:nvSpPr>
      <dsp:spPr>
        <a:xfrm>
          <a:off x="212335" y="2545532"/>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10297B-EA0B-49EA-8334-4F2C87B9702D}">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E060D2-F241-4CA6-B526-BBC1A9B76F52}">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More and more people are taking flights and according to IATA around 8.2 billion people will be travelling by flights in 2037. </a:t>
          </a:r>
          <a:r>
            <a:rPr lang="en-US" sz="1800" kern="1200" dirty="0">
              <a:hlinkClick xmlns:r="http://schemas.openxmlformats.org/officeDocument/2006/relationships" r:id="" action="ppaction://hlinksldjump"/>
            </a:rPr>
            <a:t>[1]</a:t>
          </a:r>
          <a:r>
            <a:rPr lang="en-US" sz="1800" kern="1200" dirty="0"/>
            <a:t> </a:t>
          </a:r>
        </a:p>
      </dsp:txBody>
      <dsp:txXfrm>
        <a:off x="1834517" y="2545532"/>
        <a:ext cx="3148942" cy="1335915"/>
      </dsp:txXfrm>
    </dsp:sp>
    <dsp:sp modelId="{CE5B2969-5B84-495D-863E-53F90D97BBBD}">
      <dsp:nvSpPr>
        <dsp:cNvPr id="0" name=""/>
        <dsp:cNvSpPr/>
      </dsp:nvSpPr>
      <dsp:spPr>
        <a:xfrm>
          <a:off x="5532139" y="2545532"/>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DE0A9F-9327-463B-9DC2-4AB03332AA4E}">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9C2B72-82DC-416B-AD0B-A1AFFAC398CC}">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Flight delays and cancellations are a major cost escalator for passengers and Airlines.</a:t>
          </a:r>
        </a:p>
      </dsp:txBody>
      <dsp:txXfrm>
        <a:off x="7154322" y="2545532"/>
        <a:ext cx="3148942" cy="13359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AC64-5643-4387-BBA9-B64A1843C9DE}">
      <dsp:nvSpPr>
        <dsp:cNvPr id="0" name=""/>
        <dsp:cNvSpPr/>
      </dsp:nvSpPr>
      <dsp:spPr>
        <a:xfrm>
          <a:off x="212335" y="1507711"/>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0D66A3-6A1D-4C25-AA27-8C519A855531}">
      <dsp:nvSpPr>
        <dsp:cNvPr id="0" name=""/>
        <dsp:cNvSpPr/>
      </dsp:nvSpPr>
      <dsp:spPr>
        <a:xfrm>
          <a:off x="492877" y="1788253"/>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4CEBC7-0259-42A4-9059-72F22FF11E18}">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There is not enough detail available that can help us in planning future travels from airports and airlines based on past trends and airlines behavior.</a:t>
          </a:r>
        </a:p>
      </dsp:txBody>
      <dsp:txXfrm>
        <a:off x="1834517" y="1507711"/>
        <a:ext cx="3148942" cy="1335915"/>
      </dsp:txXfrm>
    </dsp:sp>
    <dsp:sp modelId="{6793DF6D-EAE2-47BB-9725-462311B2A18D}">
      <dsp:nvSpPr>
        <dsp:cNvPr id="0" name=""/>
        <dsp:cNvSpPr/>
      </dsp:nvSpPr>
      <dsp:spPr>
        <a:xfrm>
          <a:off x="5532139" y="1507711"/>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CE6DD9-8D34-4D45-8F28-0449CD42578A}">
      <dsp:nvSpPr>
        <dsp:cNvPr id="0" name=""/>
        <dsp:cNvSpPr/>
      </dsp:nvSpPr>
      <dsp:spPr>
        <a:xfrm>
          <a:off x="5812681" y="1788253"/>
          <a:ext cx="774830" cy="774830"/>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4445C8-5C95-4573-B6B0-8877C8D4367A}">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Even though a flight may show on time on these “current data” visualizations, its possible some of the airlines are regularly late when we analyze complete data.</a:t>
          </a:r>
        </a:p>
      </dsp:txBody>
      <dsp:txXfrm>
        <a:off x="7154322" y="1507711"/>
        <a:ext cx="3148942" cy="13359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EAC64-5643-4387-BBA9-B64A1843C9DE}">
      <dsp:nvSpPr>
        <dsp:cNvPr id="0" name=""/>
        <dsp:cNvSpPr/>
      </dsp:nvSpPr>
      <dsp:spPr>
        <a:xfrm>
          <a:off x="212335" y="1507711"/>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0D66A3-6A1D-4C25-AA27-8C519A855531}">
      <dsp:nvSpPr>
        <dsp:cNvPr id="0" name=""/>
        <dsp:cNvSpPr/>
      </dsp:nvSpPr>
      <dsp:spPr>
        <a:xfrm>
          <a:off x="492877" y="1788253"/>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4CEBC7-0259-42A4-9059-72F22FF11E18}">
      <dsp:nvSpPr>
        <dsp:cNvPr id="0" name=""/>
        <dsp:cNvSpPr/>
      </dsp:nvSpPr>
      <dsp:spPr>
        <a:xfrm>
          <a:off x="1834517"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There is not enough detail available that can help us in planning future travels from airports and airlines based on past trends and airlines behavior.</a:t>
          </a:r>
        </a:p>
      </dsp:txBody>
      <dsp:txXfrm>
        <a:off x="1834517" y="1507711"/>
        <a:ext cx="3148942" cy="1335915"/>
      </dsp:txXfrm>
    </dsp:sp>
    <dsp:sp modelId="{6793DF6D-EAE2-47BB-9725-462311B2A18D}">
      <dsp:nvSpPr>
        <dsp:cNvPr id="0" name=""/>
        <dsp:cNvSpPr/>
      </dsp:nvSpPr>
      <dsp:spPr>
        <a:xfrm>
          <a:off x="5532139" y="1507711"/>
          <a:ext cx="1335915" cy="133591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CE6DD9-8D34-4D45-8F28-0449CD42578A}">
      <dsp:nvSpPr>
        <dsp:cNvPr id="0" name=""/>
        <dsp:cNvSpPr/>
      </dsp:nvSpPr>
      <dsp:spPr>
        <a:xfrm>
          <a:off x="5812681" y="1788253"/>
          <a:ext cx="774830" cy="774830"/>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4445C8-5C95-4573-B6B0-8877C8D4367A}">
      <dsp:nvSpPr>
        <dsp:cNvPr id="0" name=""/>
        <dsp:cNvSpPr/>
      </dsp:nvSpPr>
      <dsp:spPr>
        <a:xfrm>
          <a:off x="7154322" y="150771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Even though a flight may show on time on these “current data” visualizations, its possible some of the airlines are regularly late when we analyze complete data.</a:t>
          </a:r>
        </a:p>
      </dsp:txBody>
      <dsp:txXfrm>
        <a:off x="7154322" y="1507711"/>
        <a:ext cx="3148942" cy="13359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2295D-D847-4F40-BB48-FB4C4D0527C7}">
      <dsp:nvSpPr>
        <dsp:cNvPr id="0" name=""/>
        <dsp:cNvSpPr/>
      </dsp:nvSpPr>
      <dsp:spPr>
        <a:xfrm>
          <a:off x="679050"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A802B1-C6B8-4DB3-8D46-1B23199C99EA}">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260BB8-AC1B-415E-BD89-053D7F0DB2B8}">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Analyze past years data to compare various airlines and airports based on punctuality.</a:t>
          </a:r>
        </a:p>
      </dsp:txBody>
      <dsp:txXfrm>
        <a:off x="75768" y="3053169"/>
        <a:ext cx="3093750" cy="720000"/>
      </dsp:txXfrm>
    </dsp:sp>
    <dsp:sp modelId="{136C9F99-F42E-4D15-81E6-9E477AADA0AE}">
      <dsp:nvSpPr>
        <dsp:cNvPr id="0" name=""/>
        <dsp:cNvSpPr/>
      </dsp:nvSpPr>
      <dsp:spPr>
        <a:xfrm>
          <a:off x="4314206"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0FE77E-DEE8-4A63-955E-7B55FED89B6F}">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B207F3-CE12-4F80-9B6D-399EB4D8F54A}">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Create a series of visualizations in order to help a traveler find best choices of carrier and airports in terms of punctuality and certainty.</a:t>
          </a:r>
        </a:p>
      </dsp:txBody>
      <dsp:txXfrm>
        <a:off x="3710925" y="3053169"/>
        <a:ext cx="3093750" cy="720000"/>
      </dsp:txXfrm>
    </dsp:sp>
    <dsp:sp modelId="{39612D98-F11E-43B5-8F5F-EAA6E4386AFB}">
      <dsp:nvSpPr>
        <dsp:cNvPr id="0" name=""/>
        <dsp:cNvSpPr/>
      </dsp:nvSpPr>
      <dsp:spPr>
        <a:xfrm>
          <a:off x="7949362"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93C92B-4C2D-4C30-BF15-7BFA7F16E2BB}">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09D13E-E58F-44A6-9F8C-AD2BC490E63A}">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Visualizations should be easy to understand and pleasing to eyes.</a:t>
          </a:r>
        </a:p>
      </dsp:txBody>
      <dsp:txXfrm>
        <a:off x="7346081" y="3053169"/>
        <a:ext cx="309375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C2295D-D847-4F40-BB48-FB4C4D0527C7}">
      <dsp:nvSpPr>
        <dsp:cNvPr id="0" name=""/>
        <dsp:cNvSpPr/>
      </dsp:nvSpPr>
      <dsp:spPr>
        <a:xfrm>
          <a:off x="679050"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A802B1-C6B8-4DB3-8D46-1B23199C99EA}">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260BB8-AC1B-415E-BD89-053D7F0DB2B8}">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Analyze past years data to compare various airlines and airports based on punctuality.</a:t>
          </a:r>
        </a:p>
      </dsp:txBody>
      <dsp:txXfrm>
        <a:off x="75768" y="3053169"/>
        <a:ext cx="3093750" cy="720000"/>
      </dsp:txXfrm>
    </dsp:sp>
    <dsp:sp modelId="{136C9F99-F42E-4D15-81E6-9E477AADA0AE}">
      <dsp:nvSpPr>
        <dsp:cNvPr id="0" name=""/>
        <dsp:cNvSpPr/>
      </dsp:nvSpPr>
      <dsp:spPr>
        <a:xfrm>
          <a:off x="4314206"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0FE77E-DEE8-4A63-955E-7B55FED89B6F}">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B207F3-CE12-4F80-9B6D-399EB4D8F54A}">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dirty="0"/>
            <a:t>Create a series of visualizations in order to help a traveler find best choices of carrier and airports in terms of punctuality and certainty.</a:t>
          </a:r>
        </a:p>
      </dsp:txBody>
      <dsp:txXfrm>
        <a:off x="3710925" y="3053169"/>
        <a:ext cx="3093750" cy="720000"/>
      </dsp:txXfrm>
    </dsp:sp>
    <dsp:sp modelId="{39612D98-F11E-43B5-8F5F-EAA6E4386AFB}">
      <dsp:nvSpPr>
        <dsp:cNvPr id="0" name=""/>
        <dsp:cNvSpPr/>
      </dsp:nvSpPr>
      <dsp:spPr>
        <a:xfrm>
          <a:off x="7949362"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93C92B-4C2D-4C30-BF15-7BFA7F16E2BB}">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09D13E-E58F-44A6-9F8C-AD2BC490E63A}">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Visualizations should be easy to understand and pleasing to eyes.</a:t>
          </a:r>
        </a:p>
      </dsp:txBody>
      <dsp:txXfrm>
        <a:off x="7346081" y="3053169"/>
        <a:ext cx="309375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F8F317-C207-4D4F-BECE-EDD0B1A2D994}">
      <dsp:nvSpPr>
        <dsp:cNvPr id="0" name=""/>
        <dsp:cNvSpPr/>
      </dsp:nvSpPr>
      <dsp:spPr>
        <a:xfrm>
          <a:off x="0" y="5520"/>
          <a:ext cx="10515600" cy="70146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AAC66A-F951-4C48-9C00-F69EC75B9468}">
      <dsp:nvSpPr>
        <dsp:cNvPr id="0" name=""/>
        <dsp:cNvSpPr/>
      </dsp:nvSpPr>
      <dsp:spPr>
        <a:xfrm>
          <a:off x="212192" y="163349"/>
          <a:ext cx="386181" cy="385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0D00E6-6ADB-4C94-99A2-F39EE2BF7309}">
      <dsp:nvSpPr>
        <dsp:cNvPr id="0" name=""/>
        <dsp:cNvSpPr/>
      </dsp:nvSpPr>
      <dsp:spPr>
        <a:xfrm>
          <a:off x="810565" y="5520"/>
          <a:ext cx="969255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622300">
            <a:lnSpc>
              <a:spcPct val="90000"/>
            </a:lnSpc>
            <a:spcBef>
              <a:spcPct val="0"/>
            </a:spcBef>
            <a:spcAft>
              <a:spcPct val="35000"/>
            </a:spcAft>
            <a:buNone/>
          </a:pPr>
          <a:r>
            <a:rPr lang="en-US" sz="1400" kern="1200"/>
            <a:t>The visualizations presented clearly showed airports that one can avoid for travel during a particular time period. E.g. Avoid travelling to Chicago and LaGuardia in January (</a:t>
          </a:r>
          <a:r>
            <a:rPr lang="en-US" sz="1400" i="1" kern="1200"/>
            <a:t>Top 10 Busiest airports and their delays</a:t>
          </a:r>
          <a:r>
            <a:rPr lang="en-US" sz="1400" kern="1200"/>
            <a:t>).</a:t>
          </a:r>
        </a:p>
      </dsp:txBody>
      <dsp:txXfrm>
        <a:off x="810565" y="5520"/>
        <a:ext cx="9692551" cy="723382"/>
      </dsp:txXfrm>
    </dsp:sp>
    <dsp:sp modelId="{124F5ADF-2391-4FAD-A3B4-C43EB1B42233}">
      <dsp:nvSpPr>
        <dsp:cNvPr id="0" name=""/>
        <dsp:cNvSpPr/>
      </dsp:nvSpPr>
      <dsp:spPr>
        <a:xfrm>
          <a:off x="0" y="909749"/>
          <a:ext cx="10515600" cy="7014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E29A59-3305-4FA3-8761-C0812B7D3BD1}">
      <dsp:nvSpPr>
        <dsp:cNvPr id="0" name=""/>
        <dsp:cNvSpPr/>
      </dsp:nvSpPr>
      <dsp:spPr>
        <a:xfrm>
          <a:off x="212192" y="1067578"/>
          <a:ext cx="386181" cy="385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E06F5B-06C8-4E22-B1EE-70183C7C02BB}">
      <dsp:nvSpPr>
        <dsp:cNvPr id="0" name=""/>
        <dsp:cNvSpPr/>
      </dsp:nvSpPr>
      <dsp:spPr>
        <a:xfrm>
          <a:off x="810565" y="909749"/>
          <a:ext cx="969255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622300">
            <a:lnSpc>
              <a:spcPct val="90000"/>
            </a:lnSpc>
            <a:spcBef>
              <a:spcPct val="0"/>
            </a:spcBef>
            <a:spcAft>
              <a:spcPct val="35000"/>
            </a:spcAft>
            <a:buNone/>
          </a:pPr>
          <a:r>
            <a:rPr lang="en-US" sz="1400" kern="1200"/>
            <a:t>Southwest is a market leader with around 22% of all the total US domestic flights (</a:t>
          </a:r>
          <a:r>
            <a:rPr lang="en-US" sz="1400" i="1" kern="1200"/>
            <a:t>Calculating cancellation, diversion rate and flight percentage for each airline carrier</a:t>
          </a:r>
          <a:r>
            <a:rPr lang="en-US" sz="1400" kern="1200"/>
            <a:t>) while it only had 1.3 % of flights cancelled. Southwest also fared well in total number of delayed flights and severity of delays. So basically, use Southwest!</a:t>
          </a:r>
        </a:p>
      </dsp:txBody>
      <dsp:txXfrm>
        <a:off x="810565" y="909749"/>
        <a:ext cx="9692551" cy="723382"/>
      </dsp:txXfrm>
    </dsp:sp>
    <dsp:sp modelId="{8A80B400-1EF0-4A6B-9574-946356AB6289}">
      <dsp:nvSpPr>
        <dsp:cNvPr id="0" name=""/>
        <dsp:cNvSpPr/>
      </dsp:nvSpPr>
      <dsp:spPr>
        <a:xfrm>
          <a:off x="0" y="1813977"/>
          <a:ext cx="10515600" cy="70146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BB5576-AD18-4F87-B29B-503A3AACCD6E}">
      <dsp:nvSpPr>
        <dsp:cNvPr id="0" name=""/>
        <dsp:cNvSpPr/>
      </dsp:nvSpPr>
      <dsp:spPr>
        <a:xfrm>
          <a:off x="212192" y="1971806"/>
          <a:ext cx="386181" cy="385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FF5E6F-43DE-4460-89BC-A0A2A5D695F4}">
      <dsp:nvSpPr>
        <dsp:cNvPr id="0" name=""/>
        <dsp:cNvSpPr/>
      </dsp:nvSpPr>
      <dsp:spPr>
        <a:xfrm>
          <a:off x="810565" y="1813977"/>
          <a:ext cx="969255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622300">
            <a:lnSpc>
              <a:spcPct val="90000"/>
            </a:lnSpc>
            <a:spcBef>
              <a:spcPct val="0"/>
            </a:spcBef>
            <a:spcAft>
              <a:spcPct val="35000"/>
            </a:spcAft>
            <a:buNone/>
          </a:pPr>
          <a:r>
            <a:rPr lang="en-US" sz="1400" kern="1200"/>
            <a:t>The main reason for delay in January is not ‘weather delay’, as popular belief suggests but other delays like ‘Carrier Delay’ and ‘Late Aircraft Delay’. (</a:t>
          </a:r>
          <a:r>
            <a:rPr lang="en-US" sz="1400" i="1" kern="1200"/>
            <a:t>Flight delay reason stacked area chart</a:t>
          </a:r>
          <a:r>
            <a:rPr lang="en-US" sz="1400" kern="1200"/>
            <a:t>)</a:t>
          </a:r>
        </a:p>
      </dsp:txBody>
      <dsp:txXfrm>
        <a:off x="810565" y="1813977"/>
        <a:ext cx="9692551" cy="723382"/>
      </dsp:txXfrm>
    </dsp:sp>
    <dsp:sp modelId="{D353BB63-1C5E-42B4-8459-8169DE243650}">
      <dsp:nvSpPr>
        <dsp:cNvPr id="0" name=""/>
        <dsp:cNvSpPr/>
      </dsp:nvSpPr>
      <dsp:spPr>
        <a:xfrm>
          <a:off x="0" y="2718206"/>
          <a:ext cx="10515600" cy="70146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3C6D60-DC70-4016-939E-094369F4DF21}">
      <dsp:nvSpPr>
        <dsp:cNvPr id="0" name=""/>
        <dsp:cNvSpPr/>
      </dsp:nvSpPr>
      <dsp:spPr>
        <a:xfrm>
          <a:off x="212192" y="2876034"/>
          <a:ext cx="386181" cy="3858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1E9B61-50F3-464E-825E-1AA86A6FE8C9}">
      <dsp:nvSpPr>
        <dsp:cNvPr id="0" name=""/>
        <dsp:cNvSpPr/>
      </dsp:nvSpPr>
      <dsp:spPr>
        <a:xfrm>
          <a:off x="810565" y="2718206"/>
          <a:ext cx="969255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622300">
            <a:lnSpc>
              <a:spcPct val="90000"/>
            </a:lnSpc>
            <a:spcBef>
              <a:spcPct val="0"/>
            </a:spcBef>
            <a:spcAft>
              <a:spcPct val="35000"/>
            </a:spcAft>
            <a:buNone/>
          </a:pPr>
          <a:r>
            <a:rPr lang="en-US" sz="1400" kern="1200"/>
            <a:t>Most number of flights are cancelled on Tuesday (probably due to empty flights), so avoid Tuesday if you want to avoid the hassle.</a:t>
          </a:r>
        </a:p>
      </dsp:txBody>
      <dsp:txXfrm>
        <a:off x="810565" y="2718206"/>
        <a:ext cx="9692551" cy="723382"/>
      </dsp:txXfrm>
    </dsp:sp>
    <dsp:sp modelId="{6D1418EE-4ED0-436A-9C6A-20C8F3CF4207}">
      <dsp:nvSpPr>
        <dsp:cNvPr id="0" name=""/>
        <dsp:cNvSpPr/>
      </dsp:nvSpPr>
      <dsp:spPr>
        <a:xfrm>
          <a:off x="0" y="3622434"/>
          <a:ext cx="10515600" cy="70146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182ED0-9A0D-4AF1-B99D-1F8051375D96}">
      <dsp:nvSpPr>
        <dsp:cNvPr id="0" name=""/>
        <dsp:cNvSpPr/>
      </dsp:nvSpPr>
      <dsp:spPr>
        <a:xfrm>
          <a:off x="212192" y="3780263"/>
          <a:ext cx="386181" cy="38580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7A21BC-B922-45A3-960D-05B8CC83C4BB}">
      <dsp:nvSpPr>
        <dsp:cNvPr id="0" name=""/>
        <dsp:cNvSpPr/>
      </dsp:nvSpPr>
      <dsp:spPr>
        <a:xfrm>
          <a:off x="810565" y="3622434"/>
          <a:ext cx="969255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622300">
            <a:lnSpc>
              <a:spcPct val="90000"/>
            </a:lnSpc>
            <a:spcBef>
              <a:spcPct val="0"/>
            </a:spcBef>
            <a:spcAft>
              <a:spcPct val="35000"/>
            </a:spcAft>
            <a:buNone/>
          </a:pPr>
          <a:r>
            <a:rPr lang="en-US" sz="1400" kern="1200"/>
            <a:t>Finally, the visualization ‘</a:t>
          </a:r>
          <a:r>
            <a:rPr lang="en-US" sz="1400" i="1" kern="1200"/>
            <a:t>Delay Ranges from Origin Airport’</a:t>
          </a:r>
          <a:r>
            <a:rPr lang="en-US" sz="1400" kern="1200"/>
            <a:t> provides good heat map for a traveler to assess his/her choices to make an informed decision about travel. E.g. We will avoid Virgin airlines at Tulsa and SkyWest airlines for Newark and Baltimore due to their large delays at these airports last year.</a:t>
          </a:r>
        </a:p>
      </dsp:txBody>
      <dsp:txXfrm>
        <a:off x="810565" y="3622434"/>
        <a:ext cx="9692551" cy="7233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F8F317-C207-4D4F-BECE-EDD0B1A2D994}">
      <dsp:nvSpPr>
        <dsp:cNvPr id="0" name=""/>
        <dsp:cNvSpPr/>
      </dsp:nvSpPr>
      <dsp:spPr>
        <a:xfrm>
          <a:off x="0" y="5520"/>
          <a:ext cx="10515600" cy="70146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AAC66A-F951-4C48-9C00-F69EC75B9468}">
      <dsp:nvSpPr>
        <dsp:cNvPr id="0" name=""/>
        <dsp:cNvSpPr/>
      </dsp:nvSpPr>
      <dsp:spPr>
        <a:xfrm>
          <a:off x="212192" y="163349"/>
          <a:ext cx="386181" cy="385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0D00E6-6ADB-4C94-99A2-F39EE2BF7309}">
      <dsp:nvSpPr>
        <dsp:cNvPr id="0" name=""/>
        <dsp:cNvSpPr/>
      </dsp:nvSpPr>
      <dsp:spPr>
        <a:xfrm>
          <a:off x="810565" y="5520"/>
          <a:ext cx="969255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622300">
            <a:lnSpc>
              <a:spcPct val="90000"/>
            </a:lnSpc>
            <a:spcBef>
              <a:spcPct val="0"/>
            </a:spcBef>
            <a:spcAft>
              <a:spcPct val="35000"/>
            </a:spcAft>
            <a:buNone/>
          </a:pPr>
          <a:r>
            <a:rPr lang="en-US" sz="1400" kern="1200"/>
            <a:t>The visualizations presented clearly showed airports that one can avoid for travel during a particular time period. E.g. Avoid travelling to Chicago and LaGuardia in January (</a:t>
          </a:r>
          <a:r>
            <a:rPr lang="en-US" sz="1400" i="1" kern="1200"/>
            <a:t>Top 10 Busiest airports and their delays</a:t>
          </a:r>
          <a:r>
            <a:rPr lang="en-US" sz="1400" kern="1200"/>
            <a:t>).</a:t>
          </a:r>
        </a:p>
      </dsp:txBody>
      <dsp:txXfrm>
        <a:off x="810565" y="5520"/>
        <a:ext cx="9692551" cy="723382"/>
      </dsp:txXfrm>
    </dsp:sp>
    <dsp:sp modelId="{124F5ADF-2391-4FAD-A3B4-C43EB1B42233}">
      <dsp:nvSpPr>
        <dsp:cNvPr id="0" name=""/>
        <dsp:cNvSpPr/>
      </dsp:nvSpPr>
      <dsp:spPr>
        <a:xfrm>
          <a:off x="0" y="909749"/>
          <a:ext cx="10515600" cy="70146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E29A59-3305-4FA3-8761-C0812B7D3BD1}">
      <dsp:nvSpPr>
        <dsp:cNvPr id="0" name=""/>
        <dsp:cNvSpPr/>
      </dsp:nvSpPr>
      <dsp:spPr>
        <a:xfrm>
          <a:off x="212192" y="1067578"/>
          <a:ext cx="386181" cy="385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E06F5B-06C8-4E22-B1EE-70183C7C02BB}">
      <dsp:nvSpPr>
        <dsp:cNvPr id="0" name=""/>
        <dsp:cNvSpPr/>
      </dsp:nvSpPr>
      <dsp:spPr>
        <a:xfrm>
          <a:off x="810565" y="909749"/>
          <a:ext cx="969255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622300">
            <a:lnSpc>
              <a:spcPct val="90000"/>
            </a:lnSpc>
            <a:spcBef>
              <a:spcPct val="0"/>
            </a:spcBef>
            <a:spcAft>
              <a:spcPct val="35000"/>
            </a:spcAft>
            <a:buNone/>
          </a:pPr>
          <a:r>
            <a:rPr lang="en-US" sz="1400" kern="1200"/>
            <a:t>Southwest is a market leader with around 22% of all the total US domestic flights (</a:t>
          </a:r>
          <a:r>
            <a:rPr lang="en-US" sz="1400" i="1" kern="1200"/>
            <a:t>Calculating cancellation, diversion rate and flight percentage for each airline carrier</a:t>
          </a:r>
          <a:r>
            <a:rPr lang="en-US" sz="1400" kern="1200"/>
            <a:t>) while it only had 1.3 % of flights cancelled. Southwest also fared well in total number of delayed flights and severity of delays. So basically, use Southwest!</a:t>
          </a:r>
        </a:p>
      </dsp:txBody>
      <dsp:txXfrm>
        <a:off x="810565" y="909749"/>
        <a:ext cx="9692551" cy="723382"/>
      </dsp:txXfrm>
    </dsp:sp>
    <dsp:sp modelId="{8A80B400-1EF0-4A6B-9574-946356AB6289}">
      <dsp:nvSpPr>
        <dsp:cNvPr id="0" name=""/>
        <dsp:cNvSpPr/>
      </dsp:nvSpPr>
      <dsp:spPr>
        <a:xfrm>
          <a:off x="0" y="1813977"/>
          <a:ext cx="10515600" cy="70146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BB5576-AD18-4F87-B29B-503A3AACCD6E}">
      <dsp:nvSpPr>
        <dsp:cNvPr id="0" name=""/>
        <dsp:cNvSpPr/>
      </dsp:nvSpPr>
      <dsp:spPr>
        <a:xfrm>
          <a:off x="212192" y="1971806"/>
          <a:ext cx="386181" cy="385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FF5E6F-43DE-4460-89BC-A0A2A5D695F4}">
      <dsp:nvSpPr>
        <dsp:cNvPr id="0" name=""/>
        <dsp:cNvSpPr/>
      </dsp:nvSpPr>
      <dsp:spPr>
        <a:xfrm>
          <a:off x="810565" y="1813977"/>
          <a:ext cx="969255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622300">
            <a:lnSpc>
              <a:spcPct val="90000"/>
            </a:lnSpc>
            <a:spcBef>
              <a:spcPct val="0"/>
            </a:spcBef>
            <a:spcAft>
              <a:spcPct val="35000"/>
            </a:spcAft>
            <a:buNone/>
          </a:pPr>
          <a:r>
            <a:rPr lang="en-US" sz="1400" kern="1200"/>
            <a:t>The main reason for delay in January is not ‘weather delay’, as popular belief suggests but other delays like ‘Carrier Delay’ and ‘Late Aircraft Delay’. (</a:t>
          </a:r>
          <a:r>
            <a:rPr lang="en-US" sz="1400" i="1" kern="1200"/>
            <a:t>Flight delay reason stacked area chart</a:t>
          </a:r>
          <a:r>
            <a:rPr lang="en-US" sz="1400" kern="1200"/>
            <a:t>)</a:t>
          </a:r>
        </a:p>
      </dsp:txBody>
      <dsp:txXfrm>
        <a:off x="810565" y="1813977"/>
        <a:ext cx="9692551" cy="723382"/>
      </dsp:txXfrm>
    </dsp:sp>
    <dsp:sp modelId="{D353BB63-1C5E-42B4-8459-8169DE243650}">
      <dsp:nvSpPr>
        <dsp:cNvPr id="0" name=""/>
        <dsp:cNvSpPr/>
      </dsp:nvSpPr>
      <dsp:spPr>
        <a:xfrm>
          <a:off x="0" y="2718206"/>
          <a:ext cx="10515600" cy="70146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3C6D60-DC70-4016-939E-094369F4DF21}">
      <dsp:nvSpPr>
        <dsp:cNvPr id="0" name=""/>
        <dsp:cNvSpPr/>
      </dsp:nvSpPr>
      <dsp:spPr>
        <a:xfrm>
          <a:off x="212192" y="2876034"/>
          <a:ext cx="386181" cy="3858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1E9B61-50F3-464E-825E-1AA86A6FE8C9}">
      <dsp:nvSpPr>
        <dsp:cNvPr id="0" name=""/>
        <dsp:cNvSpPr/>
      </dsp:nvSpPr>
      <dsp:spPr>
        <a:xfrm>
          <a:off x="810565" y="2718206"/>
          <a:ext cx="969255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622300">
            <a:lnSpc>
              <a:spcPct val="90000"/>
            </a:lnSpc>
            <a:spcBef>
              <a:spcPct val="0"/>
            </a:spcBef>
            <a:spcAft>
              <a:spcPct val="35000"/>
            </a:spcAft>
            <a:buNone/>
          </a:pPr>
          <a:r>
            <a:rPr lang="en-US" sz="1400" kern="1200"/>
            <a:t>Most number of flights are cancelled on Tuesday (probably due to empty flights), so avoid Tuesday if you want to avoid the hassle.</a:t>
          </a:r>
        </a:p>
      </dsp:txBody>
      <dsp:txXfrm>
        <a:off x="810565" y="2718206"/>
        <a:ext cx="9692551" cy="723382"/>
      </dsp:txXfrm>
    </dsp:sp>
    <dsp:sp modelId="{6D1418EE-4ED0-436A-9C6A-20C8F3CF4207}">
      <dsp:nvSpPr>
        <dsp:cNvPr id="0" name=""/>
        <dsp:cNvSpPr/>
      </dsp:nvSpPr>
      <dsp:spPr>
        <a:xfrm>
          <a:off x="0" y="3622434"/>
          <a:ext cx="10515600" cy="70146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182ED0-9A0D-4AF1-B99D-1F8051375D96}">
      <dsp:nvSpPr>
        <dsp:cNvPr id="0" name=""/>
        <dsp:cNvSpPr/>
      </dsp:nvSpPr>
      <dsp:spPr>
        <a:xfrm>
          <a:off x="212192" y="3780263"/>
          <a:ext cx="386181" cy="38580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7A21BC-B922-45A3-960D-05B8CC83C4BB}">
      <dsp:nvSpPr>
        <dsp:cNvPr id="0" name=""/>
        <dsp:cNvSpPr/>
      </dsp:nvSpPr>
      <dsp:spPr>
        <a:xfrm>
          <a:off x="810565" y="3622434"/>
          <a:ext cx="9692551" cy="72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58" tIns="76558" rIns="76558" bIns="76558" numCol="1" spcCol="1270" anchor="ctr" anchorCtr="0">
          <a:noAutofit/>
        </a:bodyPr>
        <a:lstStyle/>
        <a:p>
          <a:pPr marL="0" lvl="0" indent="0" algn="l" defTabSz="622300">
            <a:lnSpc>
              <a:spcPct val="90000"/>
            </a:lnSpc>
            <a:spcBef>
              <a:spcPct val="0"/>
            </a:spcBef>
            <a:spcAft>
              <a:spcPct val="35000"/>
            </a:spcAft>
            <a:buNone/>
          </a:pPr>
          <a:r>
            <a:rPr lang="en-US" sz="1400" kern="1200"/>
            <a:t>Finally, the visualization ‘</a:t>
          </a:r>
          <a:r>
            <a:rPr lang="en-US" sz="1400" i="1" kern="1200"/>
            <a:t>Delay Ranges from Origin Airport’</a:t>
          </a:r>
          <a:r>
            <a:rPr lang="en-US" sz="1400" kern="1200"/>
            <a:t> provides good heat map for a traveler to assess his/her choices to make an informed decision about travel. E.g. We will avoid Virgin airlines at Tulsa and SkyWest airlines for Newark and Baltimore due to their large delays at these airports last year.</a:t>
          </a:r>
        </a:p>
      </dsp:txBody>
      <dsp:txXfrm>
        <a:off x="810565" y="3622434"/>
        <a:ext cx="9692551" cy="7233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E1C90-7AF5-4AAB-914B-B28870D881AC}">
      <dsp:nvSpPr>
        <dsp:cNvPr id="0" name=""/>
        <dsp:cNvSpPr/>
      </dsp:nvSpPr>
      <dsp:spPr>
        <a:xfrm>
          <a:off x="0" y="137023"/>
          <a:ext cx="6513603" cy="136180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This project is just a start in our data science journey. A lot can be done on top of what we have achieved in this project.</a:t>
          </a:r>
        </a:p>
      </dsp:txBody>
      <dsp:txXfrm>
        <a:off x="66478" y="203501"/>
        <a:ext cx="6380647" cy="1228848"/>
      </dsp:txXfrm>
    </dsp:sp>
    <dsp:sp modelId="{E6E53008-C264-4A1A-88BB-E04353546EC5}">
      <dsp:nvSpPr>
        <dsp:cNvPr id="0" name=""/>
        <dsp:cNvSpPr/>
      </dsp:nvSpPr>
      <dsp:spPr>
        <a:xfrm>
          <a:off x="0" y="1553548"/>
          <a:ext cx="6513603" cy="1361804"/>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These visualizations were a deep dive on a limited data to prove our concept, we can load historical data to come up with a trend in a future work.</a:t>
          </a:r>
        </a:p>
      </dsp:txBody>
      <dsp:txXfrm>
        <a:off x="66478" y="1620026"/>
        <a:ext cx="6380647" cy="1228848"/>
      </dsp:txXfrm>
    </dsp:sp>
    <dsp:sp modelId="{E2E6B804-4DBD-4DB0-B83F-EC5B5FA83D08}">
      <dsp:nvSpPr>
        <dsp:cNvPr id="0" name=""/>
        <dsp:cNvSpPr/>
      </dsp:nvSpPr>
      <dsp:spPr>
        <a:xfrm>
          <a:off x="0" y="2970073"/>
          <a:ext cx="6513603" cy="1361804"/>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We want to make our visualizations more interactive; we want to create visualizations that will allow users to select airports, airlines, states and time periods to analyze.</a:t>
          </a:r>
        </a:p>
      </dsp:txBody>
      <dsp:txXfrm>
        <a:off x="66478" y="3036551"/>
        <a:ext cx="6380647" cy="1228848"/>
      </dsp:txXfrm>
    </dsp:sp>
    <dsp:sp modelId="{C3EED897-2808-4C7B-B753-54CF6633DE8A}">
      <dsp:nvSpPr>
        <dsp:cNvPr id="0" name=""/>
        <dsp:cNvSpPr/>
      </dsp:nvSpPr>
      <dsp:spPr>
        <a:xfrm>
          <a:off x="0" y="4386597"/>
          <a:ext cx="6513603" cy="136180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We can create a visualization where if you enter boarding and destination airports, it will provide best airlines based on punctuality analysis. We have to create algorithms in python to achieve this.</a:t>
          </a:r>
        </a:p>
      </dsp:txBody>
      <dsp:txXfrm>
        <a:off x="66478" y="4453075"/>
        <a:ext cx="6380647" cy="122884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115AFF-F27E-4875-9033-99EC8AB004D6}" type="datetimeFigureOut">
              <a:rPr lang="en-US" smtClean="0"/>
              <a:t>7/26/2019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C9B8B-A6DF-4671-BD1E-AFAF300E1E5F}" type="slidenum">
              <a:rPr lang="en-US" smtClean="0"/>
              <a:t>‹#›</a:t>
            </a:fld>
            <a:endParaRPr lang="en-US"/>
          </a:p>
        </p:txBody>
      </p:sp>
    </p:spTree>
    <p:extLst>
      <p:ext uri="{BB962C8B-B14F-4D97-AF65-F5344CB8AC3E}">
        <p14:creationId xmlns:p14="http://schemas.microsoft.com/office/powerpoint/2010/main" val="3609997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C9B8B-A6DF-4671-BD1E-AFAF300E1E5F}" type="slidenum">
              <a:rPr lang="en-US" smtClean="0"/>
              <a:t>2</a:t>
            </a:fld>
            <a:endParaRPr lang="en-US" dirty="0"/>
          </a:p>
        </p:txBody>
      </p:sp>
    </p:spTree>
    <p:extLst>
      <p:ext uri="{BB962C8B-B14F-4D97-AF65-F5344CB8AC3E}">
        <p14:creationId xmlns:p14="http://schemas.microsoft.com/office/powerpoint/2010/main" val="3331501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C9B8B-A6DF-4671-BD1E-AFAF300E1E5F}" type="slidenum">
              <a:rPr lang="en-US" smtClean="0"/>
              <a:t>3</a:t>
            </a:fld>
            <a:endParaRPr lang="en-US" dirty="0"/>
          </a:p>
        </p:txBody>
      </p:sp>
    </p:spTree>
    <p:extLst>
      <p:ext uri="{BB962C8B-B14F-4D97-AF65-F5344CB8AC3E}">
        <p14:creationId xmlns:p14="http://schemas.microsoft.com/office/powerpoint/2010/main" val="4090936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C3D12-3F1C-4A84-8869-0F0791C295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A29D98-CB94-4CED-B942-CCDE862736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870A5C-0409-4296-BA12-F1846DA36E75}"/>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5" name="Footer Placeholder 4">
            <a:extLst>
              <a:ext uri="{FF2B5EF4-FFF2-40B4-BE49-F238E27FC236}">
                <a16:creationId xmlns:a16="http://schemas.microsoft.com/office/drawing/2014/main" id="{1EF9A178-95A1-434D-B280-5641CC6A81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159832-6173-468D-A332-DFC4C4599D05}"/>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4247302309"/>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1DECF-F43C-4136-ACD3-4B83E8EDA5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C868B9-77C8-4197-9893-48CE1F2AA5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1AB1CF-0FA2-41DB-A090-4B9B204104C3}"/>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5" name="Footer Placeholder 4">
            <a:extLst>
              <a:ext uri="{FF2B5EF4-FFF2-40B4-BE49-F238E27FC236}">
                <a16:creationId xmlns:a16="http://schemas.microsoft.com/office/drawing/2014/main" id="{EBD55B0E-7502-46CC-8BA6-1B317C6F8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8F18BC-D4AC-44E7-A57B-8CC79A58AA76}"/>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2506875795"/>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46AF4C-8BDE-4C8B-B61E-3928E97913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5235F0-E1AA-49DE-91C8-4B7CF0CCD5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1D3BDD-9DED-4D0B-88EB-691B183C7C66}"/>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5" name="Footer Placeholder 4">
            <a:extLst>
              <a:ext uri="{FF2B5EF4-FFF2-40B4-BE49-F238E27FC236}">
                <a16:creationId xmlns:a16="http://schemas.microsoft.com/office/drawing/2014/main" id="{196C0989-A6E8-4A31-BBEF-304E8AF3C2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3617D-0FA7-498F-9FA6-E56F5A46CBF9}"/>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1842908560"/>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FB04-17D7-49E7-9B2A-8E72EF82CB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EA1A5B-35F7-4A3F-9438-0D31BEC42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17B9A9-369A-418C-A687-895BB86EAF1A}"/>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5" name="Footer Placeholder 4">
            <a:extLst>
              <a:ext uri="{FF2B5EF4-FFF2-40B4-BE49-F238E27FC236}">
                <a16:creationId xmlns:a16="http://schemas.microsoft.com/office/drawing/2014/main" id="{883A34A3-C9A8-40BB-B616-119E5BB2D9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55143A-35B0-40EF-9006-8586EABF98DC}"/>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2092912032"/>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45F6F-2F79-461D-8FAA-3AB4CBD093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56B40D-B393-4DB9-A4BA-390E19F131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AF9907-7142-4589-9B38-6F39E593F652}"/>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5" name="Footer Placeholder 4">
            <a:extLst>
              <a:ext uri="{FF2B5EF4-FFF2-40B4-BE49-F238E27FC236}">
                <a16:creationId xmlns:a16="http://schemas.microsoft.com/office/drawing/2014/main" id="{20792EB6-A0F8-4151-ABE7-6C8CB6BE7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6FF98E-1C40-4F6F-A43B-DA664C5B250C}"/>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3223380295"/>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E6321-0991-485B-BA69-BC8A835C4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AE74D-5138-4D73-B0EA-4F784A2366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18C94A-F950-4E71-871D-65BED4DEAA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8150F1-C4AD-4580-9EE5-098E0BFAC88D}"/>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6" name="Footer Placeholder 5">
            <a:extLst>
              <a:ext uri="{FF2B5EF4-FFF2-40B4-BE49-F238E27FC236}">
                <a16:creationId xmlns:a16="http://schemas.microsoft.com/office/drawing/2014/main" id="{B4DCFD19-1263-41C8-807A-690F9A841E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DB50F7-A1E9-42CC-9F92-FF7D5DD177A5}"/>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3140742190"/>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481F-38DB-481B-8E4D-F11814B04D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D15CA8-A1C1-490C-B381-0BE350EA58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A0C6CF-5950-4E58-8F16-1A55C101B3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1EF3D7-3BA4-4258-B444-E0D7EF0D26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90AD8B-8EE9-4F5A-9B0B-B9E4FE20E4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7495E1-643C-4EAF-89B6-7940132487F6}"/>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8" name="Footer Placeholder 7">
            <a:extLst>
              <a:ext uri="{FF2B5EF4-FFF2-40B4-BE49-F238E27FC236}">
                <a16:creationId xmlns:a16="http://schemas.microsoft.com/office/drawing/2014/main" id="{C2C8E362-A234-40FD-A592-A92BD8392A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3131B7-6171-4071-B1BB-8C49838685BC}"/>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4099616008"/>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CD960-384E-448C-8E4F-78A7C3FE80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385D60-01B3-4785-A385-91632906AD4F}"/>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4" name="Footer Placeholder 3">
            <a:extLst>
              <a:ext uri="{FF2B5EF4-FFF2-40B4-BE49-F238E27FC236}">
                <a16:creationId xmlns:a16="http://schemas.microsoft.com/office/drawing/2014/main" id="{FF0EC0B9-6397-4C86-A613-D13EBE6FF6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9A333F-B47C-46C6-91FB-8230B98ED86A}"/>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6310195"/>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B38E47-54A5-4ECC-AADC-DDBD534C01AF}"/>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3" name="Footer Placeholder 2">
            <a:extLst>
              <a:ext uri="{FF2B5EF4-FFF2-40B4-BE49-F238E27FC236}">
                <a16:creationId xmlns:a16="http://schemas.microsoft.com/office/drawing/2014/main" id="{144C0B89-BD0E-49E5-ABD9-6639678135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A5B17C4-F782-42E1-9995-FF3B1F5D55AA}"/>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1686661472"/>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43DA5-7E51-4401-B332-58E0A24EE7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2072F2-E13F-4A7A-A480-EC36FC660F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BEBF2F-4C34-4118-AB5B-E670EA00CF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E92134-A086-41D3-AF69-A548D83966DB}"/>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6" name="Footer Placeholder 5">
            <a:extLst>
              <a:ext uri="{FF2B5EF4-FFF2-40B4-BE49-F238E27FC236}">
                <a16:creationId xmlns:a16="http://schemas.microsoft.com/office/drawing/2014/main" id="{0376E9B0-B0ED-41D3-A50B-2C6ABC303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D1B9D8-63A5-45FD-9C9B-411F3D4E94CC}"/>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2905445838"/>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E9560-09A0-49DF-AC17-ED0863FBD9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FD0122-B4B5-41EC-B80A-D61F4FEE90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E39880-5357-4A6B-92A0-EA54CB6E30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B055B7-8414-4712-AF38-DAE8E6FA48B9}"/>
              </a:ext>
            </a:extLst>
          </p:cNvPr>
          <p:cNvSpPr>
            <a:spLocks noGrp="1"/>
          </p:cNvSpPr>
          <p:nvPr>
            <p:ph type="dt" sz="half" idx="10"/>
          </p:nvPr>
        </p:nvSpPr>
        <p:spPr/>
        <p:txBody>
          <a:bodyPr/>
          <a:lstStyle/>
          <a:p>
            <a:fld id="{9D329FF2-7130-4BED-B2B2-9E8A91294405}" type="datetimeFigureOut">
              <a:rPr lang="en-US" smtClean="0"/>
              <a:t>7/26/2019</a:t>
            </a:fld>
            <a:endParaRPr lang="en-US"/>
          </a:p>
        </p:txBody>
      </p:sp>
      <p:sp>
        <p:nvSpPr>
          <p:cNvPr id="6" name="Footer Placeholder 5">
            <a:extLst>
              <a:ext uri="{FF2B5EF4-FFF2-40B4-BE49-F238E27FC236}">
                <a16:creationId xmlns:a16="http://schemas.microsoft.com/office/drawing/2014/main" id="{38933A1D-0313-4816-8123-359AFBEE04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FB9AAD-EB65-4F5B-AC3E-3FFEC6081C4B}"/>
              </a:ext>
            </a:extLst>
          </p:cNvPr>
          <p:cNvSpPr>
            <a:spLocks noGrp="1"/>
          </p:cNvSpPr>
          <p:nvPr>
            <p:ph type="sldNum" sz="quarter" idx="12"/>
          </p:nvPr>
        </p:nvSpPr>
        <p:spPr/>
        <p:txBody>
          <a:bodyPr/>
          <a:lstStyle/>
          <a:p>
            <a:fld id="{2A15CEB0-C250-4CA4-828C-EDD8FCD71729}" type="slidenum">
              <a:rPr lang="en-US" smtClean="0"/>
              <a:t>‹#›</a:t>
            </a:fld>
            <a:endParaRPr lang="en-US"/>
          </a:p>
        </p:txBody>
      </p:sp>
    </p:spTree>
    <p:extLst>
      <p:ext uri="{BB962C8B-B14F-4D97-AF65-F5344CB8AC3E}">
        <p14:creationId xmlns:p14="http://schemas.microsoft.com/office/powerpoint/2010/main" val="3592678955"/>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B30098-BFFA-477E-B3D8-7AF0A60406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45C693-91CC-4EDF-9857-CF4D72ED57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C15AF2-EDE2-4F0E-9EDB-0025F7C08C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329FF2-7130-4BED-B2B2-9E8A91294405}" type="datetimeFigureOut">
              <a:rPr lang="en-US" smtClean="0"/>
              <a:t>7/26/2019</a:t>
            </a:fld>
            <a:endParaRPr lang="en-US"/>
          </a:p>
        </p:txBody>
      </p:sp>
      <p:sp>
        <p:nvSpPr>
          <p:cNvPr id="5" name="Footer Placeholder 4">
            <a:extLst>
              <a:ext uri="{FF2B5EF4-FFF2-40B4-BE49-F238E27FC236}">
                <a16:creationId xmlns:a16="http://schemas.microsoft.com/office/drawing/2014/main" id="{4D99580C-1DD1-44A3-9713-4C275A08B7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17A658-E6A9-46D2-957E-724A05B7DF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15CEB0-C250-4CA4-828C-EDD8FCD71729}" type="slidenum">
              <a:rPr lang="en-US" smtClean="0"/>
              <a:t>‹#›</a:t>
            </a:fld>
            <a:endParaRPr lang="en-US"/>
          </a:p>
        </p:txBody>
      </p:sp>
    </p:spTree>
    <p:extLst>
      <p:ext uri="{BB962C8B-B14F-4D97-AF65-F5344CB8AC3E}">
        <p14:creationId xmlns:p14="http://schemas.microsoft.com/office/powerpoint/2010/main" val="2235739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 Target="slide4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 Target="slide4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4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3.xml.rels><?xml version="1.0" encoding="UTF-8" standalone="yes"?>
<Relationships xmlns="http://schemas.openxmlformats.org/package/2006/relationships"><Relationship Id="rId3" Type="http://schemas.openxmlformats.org/officeDocument/2006/relationships/hyperlink" Target="http://airlines.org/data/annual-u-s-impact-of-flight-delays-nextor-report/" TargetMode="External"/><Relationship Id="rId7" Type="http://schemas.openxmlformats.org/officeDocument/2006/relationships/hyperlink" Target="https://www.transtats.bts.gov/Tables.asp?DB_ID=120&amp;DB_Name=Airline%20On-Time%20Performance%20Data&amp;DB_Short_Name=On-Time" TargetMode="External"/><Relationship Id="rId2" Type="http://schemas.openxmlformats.org/officeDocument/2006/relationships/hyperlink" Target="https://www.iata.org/pressroom/pr/Pages/2018-10-24-02.aspx" TargetMode="External"/><Relationship Id="rId1" Type="http://schemas.openxmlformats.org/officeDocument/2006/relationships/slideLayout" Target="../slideLayouts/slideLayout2.xml"/><Relationship Id="rId6" Type="http://schemas.openxmlformats.org/officeDocument/2006/relationships/hyperlink" Target="https://www.fly.faa.gov/flyfaa/usmap.jsp" TargetMode="External"/><Relationship Id="rId5" Type="http://schemas.openxmlformats.org/officeDocument/2006/relationships/hyperlink" Target="https://flightaware.com/miserymap/" TargetMode="External"/><Relationship Id="rId4" Type="http://schemas.openxmlformats.org/officeDocument/2006/relationships/hyperlink" Target="https://www.telegraph.co.uk/travel/travelnews/7546209/Holidaymakers-waste-16-days-waiting-in-airports-over-lifetime.html%20%5b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4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5013A0C-79A7-4B59-8918-7C8A45D47C60}"/>
              </a:ext>
            </a:extLst>
          </p:cNvPr>
          <p:cNvSpPr>
            <a:spLocks noGrp="1"/>
          </p:cNvSpPr>
          <p:nvPr>
            <p:ph type="ctrTitle"/>
          </p:nvPr>
        </p:nvSpPr>
        <p:spPr>
          <a:xfrm>
            <a:off x="838199" y="4525347"/>
            <a:ext cx="6801321" cy="1737360"/>
          </a:xfrm>
        </p:spPr>
        <p:txBody>
          <a:bodyPr anchor="ctr">
            <a:normAutofit/>
          </a:bodyPr>
          <a:lstStyle/>
          <a:p>
            <a:pPr algn="r"/>
            <a:r>
              <a:rPr lang="en-US" sz="3800" dirty="0"/>
              <a:t>Airlines and Airports</a:t>
            </a:r>
            <a:br>
              <a:rPr lang="en-US" sz="3800" dirty="0"/>
            </a:br>
            <a:r>
              <a:rPr lang="en-US" sz="3800" dirty="0"/>
              <a:t>Punctuality Performance Analysis</a:t>
            </a:r>
          </a:p>
        </p:txBody>
      </p:sp>
      <p:sp>
        <p:nvSpPr>
          <p:cNvPr id="3" name="Subtitle 2">
            <a:extLst>
              <a:ext uri="{FF2B5EF4-FFF2-40B4-BE49-F238E27FC236}">
                <a16:creationId xmlns:a16="http://schemas.microsoft.com/office/drawing/2014/main" id="{18148D5C-5411-4197-A027-5982BFAE89F0}"/>
              </a:ext>
            </a:extLst>
          </p:cNvPr>
          <p:cNvSpPr>
            <a:spLocks noGrp="1"/>
          </p:cNvSpPr>
          <p:nvPr>
            <p:ph type="subTitle" idx="1"/>
          </p:nvPr>
        </p:nvSpPr>
        <p:spPr>
          <a:xfrm>
            <a:off x="7961258" y="4525347"/>
            <a:ext cx="3258675" cy="1737360"/>
          </a:xfrm>
        </p:spPr>
        <p:txBody>
          <a:bodyPr anchor="ctr">
            <a:normAutofit/>
          </a:bodyPr>
          <a:lstStyle/>
          <a:p>
            <a:pPr algn="l"/>
            <a:r>
              <a:rPr lang="en-US" dirty="0"/>
              <a:t>By</a:t>
            </a:r>
          </a:p>
          <a:p>
            <a:pPr algn="l"/>
            <a:r>
              <a:rPr lang="en-US" dirty="0"/>
              <a:t>Parag Siddamsettiwar</a:t>
            </a:r>
          </a:p>
          <a:p>
            <a:pPr algn="l"/>
            <a:r>
              <a:rPr lang="en-US" dirty="0"/>
              <a:t>Abhishek Upadhayay</a:t>
            </a: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82D8055-340D-4115-8E21-33A83ADE1010}"/>
              </a:ext>
            </a:extLst>
          </p:cNvPr>
          <p:cNvPicPr>
            <a:picLocks noChangeAspect="1"/>
          </p:cNvPicPr>
          <p:nvPr/>
        </p:nvPicPr>
        <p:blipFill>
          <a:blip r:embed="rId2"/>
          <a:stretch>
            <a:fillRect/>
          </a:stretch>
        </p:blipFill>
        <p:spPr>
          <a:xfrm>
            <a:off x="8319863" y="379487"/>
            <a:ext cx="3479807" cy="2361484"/>
          </a:xfrm>
          <a:prstGeom prst="rect">
            <a:avLst/>
          </a:prstGeom>
        </p:spPr>
      </p:pic>
    </p:spTree>
    <p:extLst>
      <p:ext uri="{BB962C8B-B14F-4D97-AF65-F5344CB8AC3E}">
        <p14:creationId xmlns:p14="http://schemas.microsoft.com/office/powerpoint/2010/main" val="3592188628"/>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B5B2-209D-4456-A885-962665935209}"/>
              </a:ext>
            </a:extLst>
          </p:cNvPr>
          <p:cNvSpPr>
            <a:spLocks noGrp="1"/>
          </p:cNvSpPr>
          <p:nvPr>
            <p:ph type="title"/>
          </p:nvPr>
        </p:nvSpPr>
        <p:spPr/>
        <p:txBody>
          <a:bodyPr>
            <a:normAutofit/>
          </a:bodyPr>
          <a:lstStyle/>
          <a:p>
            <a:r>
              <a:rPr lang="en-US" sz="1800" dirty="0">
                <a:solidFill>
                  <a:prstClr val="black"/>
                </a:solidFill>
                <a:latin typeface="Calibri" panose="020F0502020204030204"/>
              </a:rPr>
              <a:t>Flight Delay Information - Air Traffic Control System Command Center, 2019. </a:t>
            </a:r>
            <a:r>
              <a:rPr lang="en-US" sz="1400" dirty="0">
                <a:solidFill>
                  <a:prstClr val="black"/>
                </a:solidFill>
                <a:latin typeface="Calibri" panose="020F0502020204030204"/>
                <a:hlinkClick r:id="rId2" action="ppaction://hlinksldjump"/>
              </a:rPr>
              <a:t>[5]</a:t>
            </a:r>
            <a:br>
              <a:rPr lang="en-US" sz="1400" dirty="0">
                <a:solidFill>
                  <a:prstClr val="black"/>
                </a:solidFill>
                <a:latin typeface="Calibri" panose="020F0502020204030204"/>
              </a:rPr>
            </a:br>
            <a:br>
              <a:rPr lang="en-US" sz="1400" dirty="0">
                <a:solidFill>
                  <a:prstClr val="black"/>
                </a:solidFill>
                <a:latin typeface="Calibri" panose="020F0502020204030204"/>
              </a:rPr>
            </a:br>
            <a:r>
              <a:rPr lang="en-US" sz="1400" dirty="0">
                <a:solidFill>
                  <a:prstClr val="black"/>
                </a:solidFill>
                <a:latin typeface="Calibri" panose="020F0502020204030204"/>
              </a:rPr>
              <a:t>This visualization also shows airports and its also based on current data (last few hours) and not an analysis on a historical dataset.</a:t>
            </a:r>
            <a:br>
              <a:rPr lang="en-US" sz="1400" dirty="0">
                <a:solidFill>
                  <a:prstClr val="black"/>
                </a:solidFill>
                <a:latin typeface="Calibri" panose="020F0502020204030204"/>
              </a:rPr>
            </a:br>
            <a:r>
              <a:rPr lang="en-US" sz="1400" dirty="0">
                <a:solidFill>
                  <a:prstClr val="black"/>
                </a:solidFill>
                <a:latin typeface="Calibri" panose="020F0502020204030204"/>
              </a:rPr>
              <a:t>Its interactive and lets user select airport or flights and provides current situation for that.</a:t>
            </a:r>
            <a:endParaRPr lang="en-US" dirty="0"/>
          </a:p>
        </p:txBody>
      </p:sp>
      <p:pic>
        <p:nvPicPr>
          <p:cNvPr id="4" name="Content Placeholder 3">
            <a:extLst>
              <a:ext uri="{FF2B5EF4-FFF2-40B4-BE49-F238E27FC236}">
                <a16:creationId xmlns:a16="http://schemas.microsoft.com/office/drawing/2014/main" id="{036937CB-D5DD-42C2-932E-64D7067BC828}"/>
              </a:ext>
            </a:extLst>
          </p:cNvPr>
          <p:cNvPicPr>
            <a:picLocks noGrp="1" noChangeAspect="1"/>
          </p:cNvPicPr>
          <p:nvPr>
            <p:ph idx="1"/>
          </p:nvPr>
        </p:nvPicPr>
        <p:blipFill>
          <a:blip r:embed="rId3"/>
          <a:stretch>
            <a:fillRect/>
          </a:stretch>
        </p:blipFill>
        <p:spPr>
          <a:xfrm>
            <a:off x="1199252" y="1868654"/>
            <a:ext cx="5252838" cy="4351338"/>
          </a:xfrm>
          <a:prstGeom prst="rect">
            <a:avLst/>
          </a:prstGeom>
        </p:spPr>
      </p:pic>
    </p:spTree>
    <p:extLst>
      <p:ext uri="{BB962C8B-B14F-4D97-AF65-F5344CB8AC3E}">
        <p14:creationId xmlns:p14="http://schemas.microsoft.com/office/powerpoint/2010/main" val="143348275"/>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FB5B2-209D-4456-A885-962665935209}"/>
              </a:ext>
            </a:extLst>
          </p:cNvPr>
          <p:cNvSpPr>
            <a:spLocks noGrp="1"/>
          </p:cNvSpPr>
          <p:nvPr>
            <p:ph type="title"/>
          </p:nvPr>
        </p:nvSpPr>
        <p:spPr/>
        <p:txBody>
          <a:bodyPr>
            <a:normAutofit/>
          </a:bodyPr>
          <a:lstStyle/>
          <a:p>
            <a:r>
              <a:rPr lang="en-US" sz="1800" dirty="0">
                <a:solidFill>
                  <a:prstClr val="black"/>
                </a:solidFill>
                <a:latin typeface="Calibri" panose="020F0502020204030204"/>
              </a:rPr>
              <a:t>Flight Delay Information - Air Traffic Control System Command Center, 2019. </a:t>
            </a:r>
            <a:r>
              <a:rPr lang="en-US" sz="1400" dirty="0">
                <a:solidFill>
                  <a:prstClr val="black"/>
                </a:solidFill>
                <a:latin typeface="Calibri" panose="020F0502020204030204"/>
                <a:hlinkClick r:id="rId2" action="ppaction://hlinksldjump"/>
              </a:rPr>
              <a:t>[5]</a:t>
            </a:r>
            <a:br>
              <a:rPr lang="en-US" sz="1400" dirty="0">
                <a:solidFill>
                  <a:prstClr val="black"/>
                </a:solidFill>
                <a:latin typeface="Calibri" panose="020F0502020204030204"/>
              </a:rPr>
            </a:br>
            <a:br>
              <a:rPr lang="en-US" sz="1400" dirty="0">
                <a:solidFill>
                  <a:prstClr val="black"/>
                </a:solidFill>
                <a:latin typeface="Calibri" panose="020F0502020204030204"/>
              </a:rPr>
            </a:br>
            <a:r>
              <a:rPr lang="en-US" sz="1400" dirty="0">
                <a:solidFill>
                  <a:prstClr val="black"/>
                </a:solidFill>
                <a:latin typeface="Calibri" panose="020F0502020204030204"/>
              </a:rPr>
              <a:t>This visualization also shows airports and its also based on current data (last few hours) and not an analysis on a historical dataset.</a:t>
            </a:r>
            <a:br>
              <a:rPr lang="en-US" sz="1400" dirty="0">
                <a:solidFill>
                  <a:prstClr val="black"/>
                </a:solidFill>
                <a:latin typeface="Calibri" panose="020F0502020204030204"/>
              </a:rPr>
            </a:br>
            <a:r>
              <a:rPr lang="en-US" sz="1400" dirty="0">
                <a:solidFill>
                  <a:prstClr val="black"/>
                </a:solidFill>
                <a:latin typeface="Calibri" panose="020F0502020204030204"/>
              </a:rPr>
              <a:t>Its interactive and lets user select airport or flights and provides current situation for that.</a:t>
            </a:r>
            <a:endParaRPr lang="en-US" dirty="0"/>
          </a:p>
        </p:txBody>
      </p:sp>
      <p:pic>
        <p:nvPicPr>
          <p:cNvPr id="4" name="Content Placeholder 3">
            <a:extLst>
              <a:ext uri="{FF2B5EF4-FFF2-40B4-BE49-F238E27FC236}">
                <a16:creationId xmlns:a16="http://schemas.microsoft.com/office/drawing/2014/main" id="{036937CB-D5DD-42C2-932E-64D7067BC828}"/>
              </a:ext>
            </a:extLst>
          </p:cNvPr>
          <p:cNvPicPr>
            <a:picLocks noGrp="1" noChangeAspect="1"/>
          </p:cNvPicPr>
          <p:nvPr>
            <p:ph idx="1"/>
          </p:nvPr>
        </p:nvPicPr>
        <p:blipFill>
          <a:blip r:embed="rId3"/>
          <a:stretch>
            <a:fillRect/>
          </a:stretch>
        </p:blipFill>
        <p:spPr>
          <a:xfrm>
            <a:off x="1199252" y="1868654"/>
            <a:ext cx="5252838" cy="4351338"/>
          </a:xfrm>
          <a:prstGeom prst="rect">
            <a:avLst/>
          </a:prstGeom>
        </p:spPr>
      </p:pic>
    </p:spTree>
    <p:extLst>
      <p:ext uri="{BB962C8B-B14F-4D97-AF65-F5344CB8AC3E}">
        <p14:creationId xmlns:p14="http://schemas.microsoft.com/office/powerpoint/2010/main" val="3944033016"/>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CF7D8-67F7-494E-AF54-F7B7B5D9F50F}"/>
              </a:ext>
            </a:extLst>
          </p:cNvPr>
          <p:cNvSpPr>
            <a:spLocks noGrp="1"/>
          </p:cNvSpPr>
          <p:nvPr>
            <p:ph type="title"/>
          </p:nvPr>
        </p:nvSpPr>
        <p:spPr>
          <a:xfrm>
            <a:off x="838200" y="365125"/>
            <a:ext cx="10515600" cy="1325563"/>
          </a:xfrm>
        </p:spPr>
        <p:txBody>
          <a:bodyPr>
            <a:normAutofit/>
          </a:bodyPr>
          <a:lstStyle/>
          <a:p>
            <a:r>
              <a:rPr lang="en-US" dirty="0"/>
              <a:t>Are these visualizations enough?</a:t>
            </a:r>
          </a:p>
        </p:txBody>
      </p:sp>
      <p:graphicFrame>
        <p:nvGraphicFramePr>
          <p:cNvPr id="6" name="Content Placeholder 3">
            <a:extLst>
              <a:ext uri="{FF2B5EF4-FFF2-40B4-BE49-F238E27FC236}">
                <a16:creationId xmlns:a16="http://schemas.microsoft.com/office/drawing/2014/main" id="{8B6900F2-BD3E-4C17-9E45-38E1D0958D7D}"/>
              </a:ext>
            </a:extLst>
          </p:cNvPr>
          <p:cNvGraphicFramePr>
            <a:graphicFrameLocks noGrp="1"/>
          </p:cNvGraphicFramePr>
          <p:nvPr>
            <p:ph idx="1"/>
            <p:extLst>
              <p:ext uri="{D42A27DB-BD31-4B8C-83A1-F6EECF244321}">
                <p14:modId xmlns:p14="http://schemas.microsoft.com/office/powerpoint/2010/main" val="35316795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005465"/>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CF7D8-67F7-494E-AF54-F7B7B5D9F50F}"/>
              </a:ext>
            </a:extLst>
          </p:cNvPr>
          <p:cNvSpPr>
            <a:spLocks noGrp="1"/>
          </p:cNvSpPr>
          <p:nvPr>
            <p:ph type="title"/>
          </p:nvPr>
        </p:nvSpPr>
        <p:spPr>
          <a:xfrm>
            <a:off x="838200" y="365125"/>
            <a:ext cx="10515600" cy="1325563"/>
          </a:xfrm>
        </p:spPr>
        <p:txBody>
          <a:bodyPr>
            <a:normAutofit/>
          </a:bodyPr>
          <a:lstStyle/>
          <a:p>
            <a:r>
              <a:rPr lang="en-US" dirty="0"/>
              <a:t>Are these visualizations enough?</a:t>
            </a:r>
          </a:p>
        </p:txBody>
      </p:sp>
      <p:graphicFrame>
        <p:nvGraphicFramePr>
          <p:cNvPr id="6" name="Content Placeholder 3">
            <a:extLst>
              <a:ext uri="{FF2B5EF4-FFF2-40B4-BE49-F238E27FC236}">
                <a16:creationId xmlns:a16="http://schemas.microsoft.com/office/drawing/2014/main" id="{8B6900F2-BD3E-4C17-9E45-38E1D0958D7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5778271"/>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9D043-BB24-4054-9A3D-590DC478D9B8}"/>
              </a:ext>
            </a:extLst>
          </p:cNvPr>
          <p:cNvSpPr>
            <a:spLocks noGrp="1"/>
          </p:cNvSpPr>
          <p:nvPr>
            <p:ph type="title"/>
          </p:nvPr>
        </p:nvSpPr>
        <p:spPr>
          <a:xfrm>
            <a:off x="838200" y="365125"/>
            <a:ext cx="10515600" cy="1325563"/>
          </a:xfrm>
        </p:spPr>
        <p:txBody>
          <a:bodyPr>
            <a:normAutofit/>
          </a:bodyPr>
          <a:lstStyle/>
          <a:p>
            <a:r>
              <a:rPr lang="en-US"/>
              <a:t>Objectives</a:t>
            </a:r>
            <a:endParaRPr lang="en-US" dirty="0"/>
          </a:p>
        </p:txBody>
      </p:sp>
      <p:graphicFrame>
        <p:nvGraphicFramePr>
          <p:cNvPr id="5" name="Content Placeholder 2">
            <a:extLst>
              <a:ext uri="{FF2B5EF4-FFF2-40B4-BE49-F238E27FC236}">
                <a16:creationId xmlns:a16="http://schemas.microsoft.com/office/drawing/2014/main" id="{A6360777-0A67-4893-8E79-8191CC8DDF9F}"/>
              </a:ext>
            </a:extLst>
          </p:cNvPr>
          <p:cNvGraphicFramePr>
            <a:graphicFrameLocks noGrp="1"/>
          </p:cNvGraphicFramePr>
          <p:nvPr>
            <p:ph idx="1"/>
            <p:extLst>
              <p:ext uri="{D42A27DB-BD31-4B8C-83A1-F6EECF244321}">
                <p14:modId xmlns:p14="http://schemas.microsoft.com/office/powerpoint/2010/main" val="41178126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547047"/>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9D043-BB24-4054-9A3D-590DC478D9B8}"/>
              </a:ext>
            </a:extLst>
          </p:cNvPr>
          <p:cNvSpPr>
            <a:spLocks noGrp="1"/>
          </p:cNvSpPr>
          <p:nvPr>
            <p:ph type="title"/>
          </p:nvPr>
        </p:nvSpPr>
        <p:spPr>
          <a:xfrm>
            <a:off x="838200" y="365125"/>
            <a:ext cx="10515600" cy="1325563"/>
          </a:xfrm>
        </p:spPr>
        <p:txBody>
          <a:bodyPr>
            <a:normAutofit/>
          </a:bodyPr>
          <a:lstStyle/>
          <a:p>
            <a:r>
              <a:rPr lang="en-US"/>
              <a:t>Objectives</a:t>
            </a:r>
            <a:endParaRPr lang="en-US" dirty="0"/>
          </a:p>
        </p:txBody>
      </p:sp>
      <p:graphicFrame>
        <p:nvGraphicFramePr>
          <p:cNvPr id="5" name="Content Placeholder 2">
            <a:extLst>
              <a:ext uri="{FF2B5EF4-FFF2-40B4-BE49-F238E27FC236}">
                <a16:creationId xmlns:a16="http://schemas.microsoft.com/office/drawing/2014/main" id="{A6360777-0A67-4893-8E79-8191CC8DDF9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4730283"/>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343677" y="37015"/>
            <a:ext cx="10515600" cy="1042258"/>
          </a:xfrm>
        </p:spPr>
        <p:txBody>
          <a:bodyPr/>
          <a:lstStyle/>
          <a:p>
            <a:r>
              <a:rPr lang="en-US" dirty="0"/>
              <a:t>Dataset: </a:t>
            </a:r>
            <a:r>
              <a:rPr lang="en-US" sz="2800" i="1" dirty="0"/>
              <a:t>Bureau of Transportation Statistics</a:t>
            </a:r>
            <a:endParaRPr lang="en-US" i="1" dirty="0"/>
          </a:p>
        </p:txBody>
      </p:sp>
      <p:sp>
        <p:nvSpPr>
          <p:cNvPr id="3" name="Content Placeholder 2">
            <a:extLst>
              <a:ext uri="{FF2B5EF4-FFF2-40B4-BE49-F238E27FC236}">
                <a16:creationId xmlns:a16="http://schemas.microsoft.com/office/drawing/2014/main" id="{68AF3A4F-B0C1-4199-A66D-E4F846D071FE}"/>
              </a:ext>
            </a:extLst>
          </p:cNvPr>
          <p:cNvSpPr>
            <a:spLocks noGrp="1"/>
          </p:cNvSpPr>
          <p:nvPr>
            <p:ph idx="1"/>
          </p:nvPr>
        </p:nvSpPr>
        <p:spPr>
          <a:xfrm>
            <a:off x="413487" y="942392"/>
            <a:ext cx="10515600" cy="4852015"/>
          </a:xfrm>
        </p:spPr>
        <p:txBody>
          <a:bodyPr>
            <a:normAutofit/>
          </a:bodyPr>
          <a:lstStyle/>
          <a:p>
            <a:endParaRPr lang="en-US" sz="2000" dirty="0"/>
          </a:p>
          <a:p>
            <a:r>
              <a:rPr lang="en-US" sz="2000" dirty="0"/>
              <a:t>This dataset is regularly updated and published. </a:t>
            </a:r>
            <a:r>
              <a:rPr lang="en-US" sz="2000" dirty="0">
                <a:hlinkClick r:id="rId2" action="ppaction://hlinksldjump"/>
              </a:rPr>
              <a:t>[6]</a:t>
            </a:r>
            <a:endParaRPr lang="en-US" sz="2000" dirty="0"/>
          </a:p>
          <a:p>
            <a:r>
              <a:rPr lang="en-US" sz="2000" dirty="0"/>
              <a:t>This is a large dataset with millions of records.</a:t>
            </a:r>
          </a:p>
        </p:txBody>
      </p:sp>
      <p:pic>
        <p:nvPicPr>
          <p:cNvPr id="4" name="Picture 3"/>
          <p:cNvPicPr>
            <a:picLocks noChangeAspect="1"/>
          </p:cNvPicPr>
          <p:nvPr/>
        </p:nvPicPr>
        <p:blipFill>
          <a:blip r:embed="rId3"/>
          <a:stretch>
            <a:fillRect/>
          </a:stretch>
        </p:blipFill>
        <p:spPr>
          <a:xfrm>
            <a:off x="838201" y="2736977"/>
            <a:ext cx="5257800" cy="3292799"/>
          </a:xfrm>
          <a:prstGeom prst="rect">
            <a:avLst/>
          </a:prstGeom>
        </p:spPr>
      </p:pic>
      <p:pic>
        <p:nvPicPr>
          <p:cNvPr id="5" name="Picture 4">
            <a:extLst>
              <a:ext uri="{FF2B5EF4-FFF2-40B4-BE49-F238E27FC236}">
                <a16:creationId xmlns:a16="http://schemas.microsoft.com/office/drawing/2014/main" id="{F19DA509-6385-47C8-BFF3-9F7988CBBC8F}"/>
              </a:ext>
            </a:extLst>
          </p:cNvPr>
          <p:cNvPicPr>
            <a:picLocks noChangeAspect="1"/>
          </p:cNvPicPr>
          <p:nvPr/>
        </p:nvPicPr>
        <p:blipFill>
          <a:blip r:embed="rId4"/>
          <a:stretch>
            <a:fillRect/>
          </a:stretch>
        </p:blipFill>
        <p:spPr>
          <a:xfrm>
            <a:off x="6410497" y="2736977"/>
            <a:ext cx="5368016" cy="3421227"/>
          </a:xfrm>
          <a:prstGeom prst="rect">
            <a:avLst/>
          </a:prstGeom>
        </p:spPr>
      </p:pic>
    </p:spTree>
    <p:extLst>
      <p:ext uri="{BB962C8B-B14F-4D97-AF65-F5344CB8AC3E}">
        <p14:creationId xmlns:p14="http://schemas.microsoft.com/office/powerpoint/2010/main" val="1779687266"/>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343677" y="37015"/>
            <a:ext cx="10515600" cy="1042258"/>
          </a:xfrm>
        </p:spPr>
        <p:txBody>
          <a:bodyPr/>
          <a:lstStyle/>
          <a:p>
            <a:r>
              <a:rPr lang="en-US" dirty="0"/>
              <a:t>Dataset: </a:t>
            </a:r>
            <a:r>
              <a:rPr lang="en-US" sz="2800" i="1" dirty="0"/>
              <a:t>Bureau of Transportation Statistics</a:t>
            </a:r>
            <a:endParaRPr lang="en-US" i="1" dirty="0"/>
          </a:p>
        </p:txBody>
      </p:sp>
      <p:sp>
        <p:nvSpPr>
          <p:cNvPr id="3" name="Content Placeholder 2">
            <a:extLst>
              <a:ext uri="{FF2B5EF4-FFF2-40B4-BE49-F238E27FC236}">
                <a16:creationId xmlns:a16="http://schemas.microsoft.com/office/drawing/2014/main" id="{68AF3A4F-B0C1-4199-A66D-E4F846D071FE}"/>
              </a:ext>
            </a:extLst>
          </p:cNvPr>
          <p:cNvSpPr>
            <a:spLocks noGrp="1"/>
          </p:cNvSpPr>
          <p:nvPr>
            <p:ph idx="1"/>
          </p:nvPr>
        </p:nvSpPr>
        <p:spPr>
          <a:xfrm>
            <a:off x="413487" y="942392"/>
            <a:ext cx="10515600" cy="4852015"/>
          </a:xfrm>
        </p:spPr>
        <p:txBody>
          <a:bodyPr>
            <a:normAutofit/>
          </a:bodyPr>
          <a:lstStyle/>
          <a:p>
            <a:endParaRPr lang="en-US" sz="2000" dirty="0"/>
          </a:p>
          <a:p>
            <a:r>
              <a:rPr lang="en-US" sz="2000" dirty="0"/>
              <a:t>This dataset is regularly updated and published. </a:t>
            </a:r>
            <a:r>
              <a:rPr lang="en-US" sz="2000" dirty="0">
                <a:hlinkClick r:id="rId2" action="ppaction://hlinksldjump"/>
              </a:rPr>
              <a:t>[6]</a:t>
            </a:r>
            <a:endParaRPr lang="en-US" sz="2000" dirty="0"/>
          </a:p>
          <a:p>
            <a:r>
              <a:rPr lang="en-US" sz="2000" dirty="0"/>
              <a:t>This is a large dataset with millions of records.</a:t>
            </a:r>
          </a:p>
        </p:txBody>
      </p:sp>
      <p:pic>
        <p:nvPicPr>
          <p:cNvPr id="4" name="Picture 3"/>
          <p:cNvPicPr>
            <a:picLocks noChangeAspect="1"/>
          </p:cNvPicPr>
          <p:nvPr/>
        </p:nvPicPr>
        <p:blipFill>
          <a:blip r:embed="rId3"/>
          <a:stretch>
            <a:fillRect/>
          </a:stretch>
        </p:blipFill>
        <p:spPr>
          <a:xfrm>
            <a:off x="838201" y="2736977"/>
            <a:ext cx="5257800" cy="3292799"/>
          </a:xfrm>
          <a:prstGeom prst="rect">
            <a:avLst/>
          </a:prstGeom>
        </p:spPr>
      </p:pic>
      <p:pic>
        <p:nvPicPr>
          <p:cNvPr id="5" name="Picture 4">
            <a:extLst>
              <a:ext uri="{FF2B5EF4-FFF2-40B4-BE49-F238E27FC236}">
                <a16:creationId xmlns:a16="http://schemas.microsoft.com/office/drawing/2014/main" id="{F19DA509-6385-47C8-BFF3-9F7988CBBC8F}"/>
              </a:ext>
            </a:extLst>
          </p:cNvPr>
          <p:cNvPicPr>
            <a:picLocks noChangeAspect="1"/>
          </p:cNvPicPr>
          <p:nvPr/>
        </p:nvPicPr>
        <p:blipFill>
          <a:blip r:embed="rId4"/>
          <a:stretch>
            <a:fillRect/>
          </a:stretch>
        </p:blipFill>
        <p:spPr>
          <a:xfrm>
            <a:off x="6410497" y="2736977"/>
            <a:ext cx="5368016" cy="3421227"/>
          </a:xfrm>
          <a:prstGeom prst="rect">
            <a:avLst/>
          </a:prstGeom>
        </p:spPr>
      </p:pic>
    </p:spTree>
    <p:extLst>
      <p:ext uri="{BB962C8B-B14F-4D97-AF65-F5344CB8AC3E}">
        <p14:creationId xmlns:p14="http://schemas.microsoft.com/office/powerpoint/2010/main" val="2886262203"/>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934667" y="569403"/>
            <a:ext cx="7964055" cy="603045"/>
          </a:xfrm>
        </p:spPr>
        <p:txBody>
          <a:bodyPr>
            <a:normAutofit fontScale="90000"/>
          </a:bodyPr>
          <a:lstStyle/>
          <a:p>
            <a:r>
              <a:rPr lang="en-US" dirty="0">
                <a:solidFill>
                  <a:srgbClr val="24292E"/>
                </a:solidFill>
                <a:latin typeface="Times New Roman" panose="02020603050405020304" pitchFamily="18" charset="0"/>
                <a:ea typeface="Times New Roman" panose="02020603050405020304" pitchFamily="18" charset="0"/>
                <a:cs typeface="Mangal" panose="02040503050203030202" pitchFamily="18" charset="0"/>
              </a:rPr>
              <a:t>Top 20 delayed flights</a:t>
            </a:r>
            <a:br>
              <a:rPr lang="en-US" sz="3600" dirty="0">
                <a:latin typeface="Calibri" panose="020F0502020204030204" pitchFamily="34" charset="0"/>
                <a:ea typeface="Calibri" panose="020F0502020204030204" pitchFamily="34" charset="0"/>
                <a:cs typeface="Mangal" panose="02040503050203030202" pitchFamily="18" charset="0"/>
              </a:rPr>
            </a:b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014566" y="1172448"/>
            <a:ext cx="6184687" cy="3886626"/>
          </a:xfrm>
          <a:prstGeom prst="rect">
            <a:avLst/>
          </a:prstGeom>
          <a:noFill/>
          <a:ln>
            <a:noFill/>
          </a:ln>
        </p:spPr>
      </p:pic>
      <p:sp>
        <p:nvSpPr>
          <p:cNvPr id="3" name="Rectangle 2"/>
          <p:cNvSpPr/>
          <p:nvPr/>
        </p:nvSpPr>
        <p:spPr>
          <a:xfrm>
            <a:off x="1014566" y="5579364"/>
            <a:ext cx="6618506" cy="709233"/>
          </a:xfrm>
          <a:prstGeom prst="rect">
            <a:avLst/>
          </a:prstGeom>
        </p:spPr>
        <p:txBody>
          <a:bodyPr wrap="square">
            <a:spAutoFit/>
          </a:bodyPr>
          <a:lstStyle/>
          <a:p>
            <a:pPr>
              <a:lnSpc>
                <a:spcPct val="115000"/>
              </a:lnSpc>
              <a:spcBef>
                <a:spcPts val="300"/>
              </a:spcBef>
              <a:spcAft>
                <a:spcPts val="1000"/>
              </a:spcAft>
            </a:pPr>
            <a:r>
              <a:rPr lang="en-US" dirty="0"/>
              <a:t>The most delayed flight was of American Airlines, which was more than 2000 minutes delayed, almost 1.5 days</a:t>
            </a:r>
            <a:r>
              <a:rPr lang="en-US" dirty="0">
                <a:latin typeface="Times New Roman" panose="02020603050405020304" pitchFamily="18" charset="0"/>
                <a:ea typeface="Calibri" panose="020F0502020204030204" pitchFamily="34" charset="0"/>
                <a:cs typeface="Mangal" panose="02040503050203030202" pitchFamily="18" charset="0"/>
              </a:rPr>
              <a:t>.</a:t>
            </a:r>
            <a:endParaRPr lang="en-US" dirty="0">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4154867832"/>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838200" y="365125"/>
            <a:ext cx="10515600" cy="1325563"/>
          </a:xfrm>
        </p:spPr>
        <p:txBody>
          <a:bodyPr/>
          <a:lstStyle/>
          <a:p>
            <a:r>
              <a:rPr lang="en-US"/>
              <a:t>On time vs delayed ratio of flights per airline</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468582" y="1579418"/>
            <a:ext cx="8275782" cy="3251200"/>
          </a:xfrm>
          <a:prstGeom prst="rect">
            <a:avLst/>
          </a:prstGeom>
          <a:noFill/>
          <a:ln>
            <a:noFill/>
          </a:ln>
        </p:spPr>
      </p:pic>
      <p:sp>
        <p:nvSpPr>
          <p:cNvPr id="4" name="TextBox 3"/>
          <p:cNvSpPr txBox="1"/>
          <p:nvPr/>
        </p:nvSpPr>
        <p:spPr>
          <a:xfrm>
            <a:off x="1002145" y="5190837"/>
            <a:ext cx="9832110" cy="646331"/>
          </a:xfrm>
          <a:prstGeom prst="rect">
            <a:avLst/>
          </a:prstGeom>
          <a:noFill/>
        </p:spPr>
        <p:txBody>
          <a:bodyPr wrap="square" rtlCol="0">
            <a:spAutoFit/>
          </a:bodyPr>
          <a:lstStyle/>
          <a:p>
            <a:r>
              <a:rPr lang="en-US" dirty="0"/>
              <a:t>Southwest Airlines(WN) had the highest number of delayed flights in a month of January.</a:t>
            </a:r>
            <a:br>
              <a:rPr lang="en-US" dirty="0"/>
            </a:br>
            <a:r>
              <a:rPr lang="en-US" dirty="0"/>
              <a:t>All airlines had arrival delay.</a:t>
            </a:r>
          </a:p>
        </p:txBody>
      </p:sp>
    </p:spTree>
    <p:extLst>
      <p:ext uri="{BB962C8B-B14F-4D97-AF65-F5344CB8AC3E}">
        <p14:creationId xmlns:p14="http://schemas.microsoft.com/office/powerpoint/2010/main" val="1882478995"/>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A9BC1-1100-4B36-BCBE-8438C2A6F161}"/>
              </a:ext>
            </a:extLst>
          </p:cNvPr>
          <p:cNvSpPr>
            <a:spLocks noGrp="1"/>
          </p:cNvSpPr>
          <p:nvPr>
            <p:ph type="title"/>
          </p:nvPr>
        </p:nvSpPr>
        <p:spPr>
          <a:xfrm>
            <a:off x="838200" y="365125"/>
            <a:ext cx="10515600" cy="1325563"/>
          </a:xfrm>
        </p:spPr>
        <p:txBody>
          <a:bodyPr>
            <a:normAutofit/>
          </a:bodyPr>
          <a:lstStyle/>
          <a:p>
            <a:r>
              <a:rPr lang="en-US" dirty="0"/>
              <a:t>Why is this important?</a:t>
            </a:r>
          </a:p>
        </p:txBody>
      </p:sp>
      <p:graphicFrame>
        <p:nvGraphicFramePr>
          <p:cNvPr id="5" name="Content Placeholder 2">
            <a:extLst>
              <a:ext uri="{FF2B5EF4-FFF2-40B4-BE49-F238E27FC236}">
                <a16:creationId xmlns:a16="http://schemas.microsoft.com/office/drawing/2014/main" id="{CDFB4272-55E4-4607-B3EC-BB15280BEC33}"/>
              </a:ext>
            </a:extLst>
          </p:cNvPr>
          <p:cNvGraphicFramePr>
            <a:graphicFrameLocks noGrp="1"/>
          </p:cNvGraphicFramePr>
          <p:nvPr>
            <p:ph idx="1"/>
            <p:extLst>
              <p:ext uri="{D42A27DB-BD31-4B8C-83A1-F6EECF244321}">
                <p14:modId xmlns:p14="http://schemas.microsoft.com/office/powerpoint/2010/main" val="6991543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91760964"/>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838200" y="365125"/>
            <a:ext cx="10515600" cy="1325563"/>
          </a:xfrm>
        </p:spPr>
        <p:txBody>
          <a:bodyPr/>
          <a:lstStyle/>
          <a:p>
            <a:r>
              <a:rPr lang="en-US"/>
              <a:t>On time vs delayed ratio of flights per airline</a:t>
            </a:r>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468582" y="1579418"/>
            <a:ext cx="8275782" cy="3251200"/>
          </a:xfrm>
          <a:prstGeom prst="rect">
            <a:avLst/>
          </a:prstGeom>
          <a:noFill/>
          <a:ln>
            <a:noFill/>
          </a:ln>
        </p:spPr>
      </p:pic>
      <p:sp>
        <p:nvSpPr>
          <p:cNvPr id="4" name="TextBox 3"/>
          <p:cNvSpPr txBox="1"/>
          <p:nvPr/>
        </p:nvSpPr>
        <p:spPr>
          <a:xfrm>
            <a:off x="1002145" y="5190837"/>
            <a:ext cx="9832110" cy="646331"/>
          </a:xfrm>
          <a:prstGeom prst="rect">
            <a:avLst/>
          </a:prstGeom>
          <a:noFill/>
        </p:spPr>
        <p:txBody>
          <a:bodyPr wrap="square" rtlCol="0">
            <a:spAutoFit/>
          </a:bodyPr>
          <a:lstStyle/>
          <a:p>
            <a:r>
              <a:rPr lang="en-US" dirty="0"/>
              <a:t>Southwest Airlines(WN) had the highest number of delayed flights in a month of January.</a:t>
            </a:r>
            <a:br>
              <a:rPr lang="en-US" dirty="0"/>
            </a:br>
            <a:r>
              <a:rPr lang="en-US" dirty="0"/>
              <a:t>All airlines had arrival delay.</a:t>
            </a:r>
          </a:p>
        </p:txBody>
      </p:sp>
    </p:spTree>
    <p:extLst>
      <p:ext uri="{BB962C8B-B14F-4D97-AF65-F5344CB8AC3E}">
        <p14:creationId xmlns:p14="http://schemas.microsoft.com/office/powerpoint/2010/main" val="2862081006"/>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625763" y="281997"/>
            <a:ext cx="10515600" cy="1325563"/>
          </a:xfrm>
        </p:spPr>
        <p:txBody>
          <a:bodyPr/>
          <a:lstStyle/>
          <a:p>
            <a:r>
              <a:rPr lang="en-US" dirty="0"/>
              <a:t>Airline carrier delays proportion</a:t>
            </a: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662545" y="1191491"/>
            <a:ext cx="8654472" cy="4350327"/>
          </a:xfrm>
          <a:prstGeom prst="rect">
            <a:avLst/>
          </a:prstGeom>
          <a:noFill/>
          <a:ln>
            <a:noFill/>
          </a:ln>
        </p:spPr>
      </p:pic>
      <p:sp>
        <p:nvSpPr>
          <p:cNvPr id="4" name="TextBox 3"/>
          <p:cNvSpPr txBox="1"/>
          <p:nvPr/>
        </p:nvSpPr>
        <p:spPr>
          <a:xfrm>
            <a:off x="1459345" y="5855855"/>
            <a:ext cx="9596582" cy="646331"/>
          </a:xfrm>
          <a:prstGeom prst="rect">
            <a:avLst/>
          </a:prstGeom>
          <a:noFill/>
        </p:spPr>
        <p:txBody>
          <a:bodyPr wrap="square" rtlCol="0">
            <a:spAutoFit/>
          </a:bodyPr>
          <a:lstStyle/>
          <a:p>
            <a:r>
              <a:rPr lang="en-US" dirty="0"/>
              <a:t>Clearly the ones that looked like had more delays are actually better when compared with proportions e.g. Southwest (WIN) and Delta(DL)</a:t>
            </a:r>
          </a:p>
        </p:txBody>
      </p:sp>
    </p:spTree>
    <p:extLst>
      <p:ext uri="{BB962C8B-B14F-4D97-AF65-F5344CB8AC3E}">
        <p14:creationId xmlns:p14="http://schemas.microsoft.com/office/powerpoint/2010/main" val="918597158"/>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838200" y="71297"/>
            <a:ext cx="10515600" cy="1325563"/>
          </a:xfrm>
        </p:spPr>
        <p:txBody>
          <a:bodyPr/>
          <a:lstStyle/>
          <a:p>
            <a:r>
              <a:rPr lang="en-US" dirty="0"/>
              <a:t>Southwest delay distribution	</a:t>
            </a: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246909" y="1297279"/>
            <a:ext cx="9254836" cy="4512397"/>
          </a:xfrm>
          <a:prstGeom prst="rect">
            <a:avLst/>
          </a:prstGeom>
          <a:noFill/>
          <a:ln>
            <a:noFill/>
          </a:ln>
        </p:spPr>
      </p:pic>
      <p:sp>
        <p:nvSpPr>
          <p:cNvPr id="4" name="TextBox 3"/>
          <p:cNvSpPr txBox="1"/>
          <p:nvPr/>
        </p:nvSpPr>
        <p:spPr>
          <a:xfrm>
            <a:off x="1316181" y="5726545"/>
            <a:ext cx="9508837" cy="646331"/>
          </a:xfrm>
          <a:prstGeom prst="rect">
            <a:avLst/>
          </a:prstGeom>
          <a:noFill/>
        </p:spPr>
        <p:txBody>
          <a:bodyPr wrap="square" rtlCol="0">
            <a:spAutoFit/>
          </a:bodyPr>
          <a:lstStyle/>
          <a:p>
            <a:r>
              <a:rPr lang="en-US" dirty="0"/>
              <a:t>Looks like southwest mostly arrives before time even during January's stormy winters.</a:t>
            </a:r>
          </a:p>
          <a:p>
            <a:r>
              <a:rPr lang="en-US" dirty="0"/>
              <a:t>So, it’s a good airline to book your travel in January.</a:t>
            </a:r>
          </a:p>
        </p:txBody>
      </p:sp>
    </p:spTree>
    <p:extLst>
      <p:ext uri="{BB962C8B-B14F-4D97-AF65-F5344CB8AC3E}">
        <p14:creationId xmlns:p14="http://schemas.microsoft.com/office/powerpoint/2010/main" val="2923661094"/>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505691" y="208106"/>
            <a:ext cx="10515600" cy="540039"/>
          </a:xfrm>
        </p:spPr>
        <p:txBody>
          <a:bodyPr/>
          <a:lstStyle/>
          <a:p>
            <a:r>
              <a:rPr lang="en-US" sz="3200" dirty="0"/>
              <a:t>Comparing delay distribution of US Airways &amp; Republic Airways</a:t>
            </a:r>
          </a:p>
        </p:txBody>
      </p:sp>
      <p:sp>
        <p:nvSpPr>
          <p:cNvPr id="4" name="Content Placeholder 3">
            <a:extLst>
              <a:ext uri="{FF2B5EF4-FFF2-40B4-BE49-F238E27FC236}">
                <a16:creationId xmlns:a16="http://schemas.microsoft.com/office/drawing/2014/main" id="{F07A3080-C1EE-4D2E-88A4-C13D75EADDE7}"/>
              </a:ext>
            </a:extLst>
          </p:cNvPr>
          <p:cNvSpPr>
            <a:spLocks noGrp="1"/>
          </p:cNvSpPr>
          <p:nvPr>
            <p:ph idx="1"/>
          </p:nvPr>
        </p:nvSpPr>
        <p:spPr>
          <a:xfrm>
            <a:off x="838199" y="5166803"/>
            <a:ext cx="10365509" cy="1326072"/>
          </a:xfrm>
        </p:spPr>
        <p:txBody>
          <a:bodyPr>
            <a:normAutofit/>
          </a:bodyPr>
          <a:lstStyle/>
          <a:p>
            <a:pPr marL="0" indent="0">
              <a:buNone/>
            </a:pPr>
            <a:r>
              <a:rPr lang="en-US" sz="2000" dirty="0"/>
              <a:t>The distribution looks similar, but they are not the same as US Airways Express has more shift to the right because of more delays.</a:t>
            </a: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335130" y="818001"/>
            <a:ext cx="7471860" cy="4348802"/>
          </a:xfrm>
          <a:prstGeom prst="rect">
            <a:avLst/>
          </a:prstGeom>
          <a:noFill/>
          <a:ln>
            <a:noFill/>
          </a:ln>
        </p:spPr>
      </p:pic>
    </p:spTree>
    <p:extLst>
      <p:ext uri="{BB962C8B-B14F-4D97-AF65-F5344CB8AC3E}">
        <p14:creationId xmlns:p14="http://schemas.microsoft.com/office/powerpoint/2010/main" val="11307221"/>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505691" y="208106"/>
            <a:ext cx="10515600" cy="540039"/>
          </a:xfrm>
        </p:spPr>
        <p:txBody>
          <a:bodyPr/>
          <a:lstStyle/>
          <a:p>
            <a:r>
              <a:rPr lang="en-US" sz="3200" dirty="0"/>
              <a:t>Comparing delay distribution of US Airways &amp; Republic Airways</a:t>
            </a:r>
          </a:p>
        </p:txBody>
      </p:sp>
      <p:sp>
        <p:nvSpPr>
          <p:cNvPr id="4" name="Content Placeholder 3">
            <a:extLst>
              <a:ext uri="{FF2B5EF4-FFF2-40B4-BE49-F238E27FC236}">
                <a16:creationId xmlns:a16="http://schemas.microsoft.com/office/drawing/2014/main" id="{F07A3080-C1EE-4D2E-88A4-C13D75EADDE7}"/>
              </a:ext>
            </a:extLst>
          </p:cNvPr>
          <p:cNvSpPr>
            <a:spLocks noGrp="1"/>
          </p:cNvSpPr>
          <p:nvPr>
            <p:ph idx="1"/>
          </p:nvPr>
        </p:nvSpPr>
        <p:spPr>
          <a:xfrm>
            <a:off x="838199" y="5166803"/>
            <a:ext cx="10365509" cy="1326072"/>
          </a:xfrm>
        </p:spPr>
        <p:txBody>
          <a:bodyPr>
            <a:normAutofit/>
          </a:bodyPr>
          <a:lstStyle/>
          <a:p>
            <a:pPr marL="0" indent="0">
              <a:buNone/>
            </a:pPr>
            <a:r>
              <a:rPr lang="en-US" sz="2000" dirty="0"/>
              <a:t>The distribution looks similar, but they are not the same as US Airways Express has more shift to the right because of more delays.</a:t>
            </a: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335130" y="818001"/>
            <a:ext cx="7471860" cy="4348802"/>
          </a:xfrm>
          <a:prstGeom prst="rect">
            <a:avLst/>
          </a:prstGeom>
          <a:noFill/>
          <a:ln>
            <a:noFill/>
          </a:ln>
        </p:spPr>
      </p:pic>
    </p:spTree>
    <p:extLst>
      <p:ext uri="{BB962C8B-B14F-4D97-AF65-F5344CB8AC3E}">
        <p14:creationId xmlns:p14="http://schemas.microsoft.com/office/powerpoint/2010/main" val="1917615939"/>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551873" y="143783"/>
            <a:ext cx="10515600" cy="973817"/>
          </a:xfrm>
        </p:spPr>
        <p:txBody>
          <a:bodyPr/>
          <a:lstStyle/>
          <a:p>
            <a:r>
              <a:rPr lang="en-US" dirty="0"/>
              <a:t>Flight delay reason stacked area chart</a:t>
            </a:r>
          </a:p>
        </p:txBody>
      </p:sp>
      <p:sp>
        <p:nvSpPr>
          <p:cNvPr id="4" name="Content Placeholder 3">
            <a:extLst>
              <a:ext uri="{FF2B5EF4-FFF2-40B4-BE49-F238E27FC236}">
                <a16:creationId xmlns:a16="http://schemas.microsoft.com/office/drawing/2014/main" id="{10A4EB3E-8C50-4D7E-99DA-F5A0646C261E}"/>
              </a:ext>
            </a:extLst>
          </p:cNvPr>
          <p:cNvSpPr>
            <a:spLocks noGrp="1"/>
          </p:cNvSpPr>
          <p:nvPr>
            <p:ph idx="1"/>
          </p:nvPr>
        </p:nvSpPr>
        <p:spPr>
          <a:xfrm>
            <a:off x="681182" y="5125633"/>
            <a:ext cx="10515600" cy="1412544"/>
          </a:xfrm>
        </p:spPr>
        <p:txBody>
          <a:bodyPr>
            <a:normAutofit/>
          </a:bodyPr>
          <a:lstStyle/>
          <a:p>
            <a:r>
              <a:rPr lang="en-US" sz="2000" dirty="0"/>
              <a:t>This is showing total number of flights delayed with delay reasons stacked on top of each other for the month of January.</a:t>
            </a:r>
          </a:p>
          <a:p>
            <a:r>
              <a:rPr lang="en-US" sz="2000" dirty="0"/>
              <a:t>autumn’ color map was a good option as it had an effect of heat map on the area with larger share shown with a darker color.</a:t>
            </a:r>
          </a:p>
          <a:p>
            <a:endParaRPr lang="en-US" dirty="0"/>
          </a:p>
        </p:txBody>
      </p:sp>
      <p:pic>
        <p:nvPicPr>
          <p:cNvPr id="3" name="Picture 2"/>
          <p:cNvPicPr/>
          <p:nvPr/>
        </p:nvPicPr>
        <p:blipFill>
          <a:blip r:embed="rId2"/>
          <a:stretch>
            <a:fillRect/>
          </a:stretch>
        </p:blipFill>
        <p:spPr>
          <a:xfrm>
            <a:off x="551873" y="1264833"/>
            <a:ext cx="8656781" cy="3713567"/>
          </a:xfrm>
          <a:prstGeom prst="rect">
            <a:avLst/>
          </a:prstGeom>
        </p:spPr>
      </p:pic>
    </p:spTree>
    <p:extLst>
      <p:ext uri="{BB962C8B-B14F-4D97-AF65-F5344CB8AC3E}">
        <p14:creationId xmlns:p14="http://schemas.microsoft.com/office/powerpoint/2010/main" val="3979271025"/>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551873" y="143783"/>
            <a:ext cx="10515600" cy="973817"/>
          </a:xfrm>
        </p:spPr>
        <p:txBody>
          <a:bodyPr/>
          <a:lstStyle/>
          <a:p>
            <a:r>
              <a:rPr lang="en-US" dirty="0"/>
              <a:t>Flight delay reason stacked area chart</a:t>
            </a:r>
          </a:p>
        </p:txBody>
      </p:sp>
      <p:sp>
        <p:nvSpPr>
          <p:cNvPr id="4" name="Content Placeholder 3">
            <a:extLst>
              <a:ext uri="{FF2B5EF4-FFF2-40B4-BE49-F238E27FC236}">
                <a16:creationId xmlns:a16="http://schemas.microsoft.com/office/drawing/2014/main" id="{10A4EB3E-8C50-4D7E-99DA-F5A0646C261E}"/>
              </a:ext>
            </a:extLst>
          </p:cNvPr>
          <p:cNvSpPr>
            <a:spLocks noGrp="1"/>
          </p:cNvSpPr>
          <p:nvPr>
            <p:ph idx="1"/>
          </p:nvPr>
        </p:nvSpPr>
        <p:spPr>
          <a:xfrm>
            <a:off x="681182" y="5125633"/>
            <a:ext cx="10515600" cy="1412544"/>
          </a:xfrm>
        </p:spPr>
        <p:txBody>
          <a:bodyPr>
            <a:normAutofit/>
          </a:bodyPr>
          <a:lstStyle/>
          <a:p>
            <a:r>
              <a:rPr lang="en-US" sz="2000" dirty="0"/>
              <a:t>This is showing total number of flights delayed with delay reasons stacked on top of each other for the month of January.</a:t>
            </a:r>
          </a:p>
          <a:p>
            <a:r>
              <a:rPr lang="en-US" sz="2000" dirty="0"/>
              <a:t>autumn’ color map was a good option as it had an effect of heat map on the area with larger share shown with a darker color.</a:t>
            </a:r>
          </a:p>
          <a:p>
            <a:endParaRPr lang="en-US" dirty="0"/>
          </a:p>
        </p:txBody>
      </p:sp>
      <p:pic>
        <p:nvPicPr>
          <p:cNvPr id="3" name="Picture 2"/>
          <p:cNvPicPr/>
          <p:nvPr/>
        </p:nvPicPr>
        <p:blipFill>
          <a:blip r:embed="rId2"/>
          <a:stretch>
            <a:fillRect/>
          </a:stretch>
        </p:blipFill>
        <p:spPr>
          <a:xfrm>
            <a:off x="551873" y="1264833"/>
            <a:ext cx="8656781" cy="3713567"/>
          </a:xfrm>
          <a:prstGeom prst="rect">
            <a:avLst/>
          </a:prstGeom>
        </p:spPr>
      </p:pic>
    </p:spTree>
    <p:extLst>
      <p:ext uri="{BB962C8B-B14F-4D97-AF65-F5344CB8AC3E}">
        <p14:creationId xmlns:p14="http://schemas.microsoft.com/office/powerpoint/2010/main" val="1541346827"/>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736600" y="193964"/>
            <a:ext cx="10515600" cy="933306"/>
          </a:xfrm>
        </p:spPr>
        <p:txBody>
          <a:bodyPr/>
          <a:lstStyle/>
          <a:p>
            <a:r>
              <a:rPr lang="en-US" dirty="0"/>
              <a:t>Top 10 Busiest airports and their delays</a:t>
            </a: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052945" y="1127270"/>
            <a:ext cx="8497456" cy="3943494"/>
          </a:xfrm>
          <a:prstGeom prst="rect">
            <a:avLst/>
          </a:prstGeom>
          <a:noFill/>
          <a:ln>
            <a:noFill/>
          </a:ln>
        </p:spPr>
      </p:pic>
      <p:sp>
        <p:nvSpPr>
          <p:cNvPr id="4" name="TextBox 3"/>
          <p:cNvSpPr txBox="1"/>
          <p:nvPr/>
        </p:nvSpPr>
        <p:spPr>
          <a:xfrm>
            <a:off x="1071418" y="5301673"/>
            <a:ext cx="10049164" cy="1200329"/>
          </a:xfrm>
          <a:prstGeom prst="rect">
            <a:avLst/>
          </a:prstGeom>
          <a:noFill/>
        </p:spPr>
        <p:txBody>
          <a:bodyPr wrap="square" rtlCol="0">
            <a:spAutoFit/>
          </a:bodyPr>
          <a:lstStyle/>
          <a:p>
            <a:r>
              <a:rPr lang="en-US" dirty="0"/>
              <a:t>While other airports delays are evenly distributed around 0, we can see clear dispersion in data at LaGuardia NYC and Ohare' Chicago.</a:t>
            </a:r>
          </a:p>
          <a:p>
            <a:r>
              <a:rPr lang="en-US" dirty="0"/>
              <a:t>Based on 2018 data, we can say that try to avoid these two airports during January.</a:t>
            </a:r>
          </a:p>
          <a:p>
            <a:endParaRPr lang="en-US" dirty="0"/>
          </a:p>
        </p:txBody>
      </p:sp>
    </p:spTree>
    <p:extLst>
      <p:ext uri="{BB962C8B-B14F-4D97-AF65-F5344CB8AC3E}">
        <p14:creationId xmlns:p14="http://schemas.microsoft.com/office/powerpoint/2010/main" val="4065211030"/>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732186" y="120938"/>
            <a:ext cx="10515600" cy="1325563"/>
          </a:xfrm>
        </p:spPr>
        <p:txBody>
          <a:bodyPr>
            <a:normAutofit/>
          </a:bodyPr>
          <a:lstStyle/>
          <a:p>
            <a:r>
              <a:rPr lang="en-US" sz="3600" dirty="0"/>
              <a:t>Distribution of delays by carrier</a:t>
            </a: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3659909" y="1446501"/>
            <a:ext cx="7396018" cy="2303463"/>
          </a:xfrm>
          <a:prstGeom prst="rect">
            <a:avLst/>
          </a:prstGeom>
          <a:noFill/>
          <a:ln>
            <a:no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3564535" y="4061477"/>
            <a:ext cx="7474527" cy="2245880"/>
          </a:xfrm>
          <a:prstGeom prst="rect">
            <a:avLst/>
          </a:prstGeom>
          <a:noFill/>
          <a:ln>
            <a:noFill/>
          </a:ln>
        </p:spPr>
      </p:pic>
      <p:sp>
        <p:nvSpPr>
          <p:cNvPr id="5" name="TextBox 4"/>
          <p:cNvSpPr txBox="1"/>
          <p:nvPr/>
        </p:nvSpPr>
        <p:spPr>
          <a:xfrm>
            <a:off x="732186" y="1446501"/>
            <a:ext cx="2736975" cy="923330"/>
          </a:xfrm>
          <a:prstGeom prst="rect">
            <a:avLst/>
          </a:prstGeom>
          <a:noFill/>
        </p:spPr>
        <p:txBody>
          <a:bodyPr wrap="square" rtlCol="0">
            <a:spAutoFit/>
          </a:bodyPr>
          <a:lstStyle/>
          <a:p>
            <a:r>
              <a:rPr lang="en-US" dirty="0"/>
              <a:t>Subplots of airline carrier and delay by month for the whole year.</a:t>
            </a:r>
          </a:p>
        </p:txBody>
      </p:sp>
    </p:spTree>
    <p:extLst>
      <p:ext uri="{BB962C8B-B14F-4D97-AF65-F5344CB8AC3E}">
        <p14:creationId xmlns:p14="http://schemas.microsoft.com/office/powerpoint/2010/main" val="3343602239"/>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496454" y="18255"/>
            <a:ext cx="10515600" cy="837495"/>
          </a:xfrm>
        </p:spPr>
        <p:txBody>
          <a:bodyPr>
            <a:normAutofit/>
          </a:bodyPr>
          <a:lstStyle/>
          <a:p>
            <a:r>
              <a:rPr lang="en-US" sz="2400" b="1" dirty="0"/>
              <a:t>Comparing airline, arrival delay, distance and scheduled time using pair-plot</a:t>
            </a:r>
          </a:p>
        </p:txBody>
      </p:sp>
      <p:sp>
        <p:nvSpPr>
          <p:cNvPr id="6" name="Content Placeholder 5">
            <a:extLst>
              <a:ext uri="{FF2B5EF4-FFF2-40B4-BE49-F238E27FC236}">
                <a16:creationId xmlns:a16="http://schemas.microsoft.com/office/drawing/2014/main" id="{1E8ADEF7-0D07-458A-8489-140D46310E74}"/>
              </a:ext>
            </a:extLst>
          </p:cNvPr>
          <p:cNvSpPr>
            <a:spLocks noGrp="1"/>
          </p:cNvSpPr>
          <p:nvPr>
            <p:ph idx="1"/>
          </p:nvPr>
        </p:nvSpPr>
        <p:spPr>
          <a:xfrm>
            <a:off x="838200" y="977986"/>
            <a:ext cx="3761509" cy="5198977"/>
          </a:xfrm>
        </p:spPr>
        <p:txBody>
          <a:bodyPr>
            <a:normAutofit/>
          </a:bodyPr>
          <a:lstStyle/>
          <a:p>
            <a:pPr marL="0" indent="0">
              <a:buNone/>
            </a:pPr>
            <a:endParaRPr lang="en-US" sz="1800" dirty="0"/>
          </a:p>
          <a:p>
            <a:pPr marL="0" indent="0">
              <a:buNone/>
            </a:pPr>
            <a:r>
              <a:rPr lang="en-US" sz="1800" dirty="0"/>
              <a:t>The Distance vs Arrival Delay graph is suggesting that as the distance increases, the number of flights with large delays decreases.</a:t>
            </a:r>
          </a:p>
          <a:p>
            <a:pPr marL="0" indent="0">
              <a:buNone/>
            </a:pPr>
            <a:endParaRPr lang="en-US" sz="1800" dirty="0"/>
          </a:p>
          <a:p>
            <a:pPr marL="0" indent="0">
              <a:buNone/>
            </a:pPr>
            <a:r>
              <a:rPr lang="en-US" sz="1800" dirty="0"/>
              <a:t>It may be due to the long-haul flights covering the delay on their way or airlines may simply cancel significantly delayed long haul flights.</a:t>
            </a:r>
          </a:p>
          <a:p>
            <a:pPr marL="0" indent="0">
              <a:buNone/>
            </a:pPr>
            <a:endParaRPr lang="en-US" sz="1800" dirty="0"/>
          </a:p>
        </p:txBody>
      </p:sp>
      <p:pic>
        <p:nvPicPr>
          <p:cNvPr id="4" name="Picture 3">
            <a:extLst>
              <a:ext uri="{FF2B5EF4-FFF2-40B4-BE49-F238E27FC236}">
                <a16:creationId xmlns:a16="http://schemas.microsoft.com/office/drawing/2014/main" id="{8F2161F2-300D-4E8D-A175-27C7367F30D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719782" y="977986"/>
            <a:ext cx="6606309" cy="5321213"/>
          </a:xfrm>
          <a:prstGeom prst="rect">
            <a:avLst/>
          </a:prstGeom>
          <a:noFill/>
          <a:ln>
            <a:noFill/>
          </a:ln>
        </p:spPr>
      </p:pic>
    </p:spTree>
    <p:extLst>
      <p:ext uri="{BB962C8B-B14F-4D97-AF65-F5344CB8AC3E}">
        <p14:creationId xmlns:p14="http://schemas.microsoft.com/office/powerpoint/2010/main" val="3673815512"/>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A9BC1-1100-4B36-BCBE-8438C2A6F161}"/>
              </a:ext>
            </a:extLst>
          </p:cNvPr>
          <p:cNvSpPr>
            <a:spLocks noGrp="1"/>
          </p:cNvSpPr>
          <p:nvPr>
            <p:ph type="title"/>
          </p:nvPr>
        </p:nvSpPr>
        <p:spPr>
          <a:xfrm>
            <a:off x="838200" y="365125"/>
            <a:ext cx="10515600" cy="1325563"/>
          </a:xfrm>
        </p:spPr>
        <p:txBody>
          <a:bodyPr>
            <a:normAutofit/>
          </a:bodyPr>
          <a:lstStyle/>
          <a:p>
            <a:r>
              <a:rPr lang="en-US" dirty="0"/>
              <a:t>Why is this important?</a:t>
            </a:r>
          </a:p>
        </p:txBody>
      </p:sp>
      <p:graphicFrame>
        <p:nvGraphicFramePr>
          <p:cNvPr id="5" name="Content Placeholder 2">
            <a:extLst>
              <a:ext uri="{FF2B5EF4-FFF2-40B4-BE49-F238E27FC236}">
                <a16:creationId xmlns:a16="http://schemas.microsoft.com/office/drawing/2014/main" id="{CDFB4272-55E4-4607-B3EC-BB15280BEC3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5445112"/>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496454" y="18255"/>
            <a:ext cx="10515600" cy="837495"/>
          </a:xfrm>
        </p:spPr>
        <p:txBody>
          <a:bodyPr>
            <a:normAutofit/>
          </a:bodyPr>
          <a:lstStyle/>
          <a:p>
            <a:r>
              <a:rPr lang="en-US" sz="2400" b="1" dirty="0"/>
              <a:t>Comparing airline, arrival delay, distance and scheduled time using pair-plot</a:t>
            </a:r>
          </a:p>
        </p:txBody>
      </p:sp>
      <p:sp>
        <p:nvSpPr>
          <p:cNvPr id="6" name="Content Placeholder 5">
            <a:extLst>
              <a:ext uri="{FF2B5EF4-FFF2-40B4-BE49-F238E27FC236}">
                <a16:creationId xmlns:a16="http://schemas.microsoft.com/office/drawing/2014/main" id="{1E8ADEF7-0D07-458A-8489-140D46310E74}"/>
              </a:ext>
            </a:extLst>
          </p:cNvPr>
          <p:cNvSpPr>
            <a:spLocks noGrp="1"/>
          </p:cNvSpPr>
          <p:nvPr>
            <p:ph idx="1"/>
          </p:nvPr>
        </p:nvSpPr>
        <p:spPr>
          <a:xfrm>
            <a:off x="838200" y="977986"/>
            <a:ext cx="3761509" cy="5198977"/>
          </a:xfrm>
        </p:spPr>
        <p:txBody>
          <a:bodyPr>
            <a:normAutofit/>
          </a:bodyPr>
          <a:lstStyle/>
          <a:p>
            <a:pPr marL="0" indent="0">
              <a:buNone/>
            </a:pPr>
            <a:endParaRPr lang="en-US" sz="1800" dirty="0"/>
          </a:p>
          <a:p>
            <a:pPr marL="0" indent="0">
              <a:buNone/>
            </a:pPr>
            <a:r>
              <a:rPr lang="en-US" sz="1800" dirty="0"/>
              <a:t>The Distance vs Arrival Delay graph is suggesting that as the distance increases, the number of flights with large delays decreases.</a:t>
            </a:r>
          </a:p>
          <a:p>
            <a:pPr marL="0" indent="0">
              <a:buNone/>
            </a:pPr>
            <a:endParaRPr lang="en-US" sz="1800" dirty="0"/>
          </a:p>
          <a:p>
            <a:pPr marL="0" indent="0">
              <a:buNone/>
            </a:pPr>
            <a:r>
              <a:rPr lang="en-US" sz="1800" dirty="0"/>
              <a:t>It may be due to the long-haul flights covering the delay on their way or airlines may simply cancel significantly delayed long haul flights.</a:t>
            </a:r>
          </a:p>
          <a:p>
            <a:pPr marL="0" indent="0">
              <a:buNone/>
            </a:pPr>
            <a:endParaRPr lang="en-US" sz="1800" dirty="0"/>
          </a:p>
        </p:txBody>
      </p:sp>
      <p:pic>
        <p:nvPicPr>
          <p:cNvPr id="4" name="Picture 3">
            <a:extLst>
              <a:ext uri="{FF2B5EF4-FFF2-40B4-BE49-F238E27FC236}">
                <a16:creationId xmlns:a16="http://schemas.microsoft.com/office/drawing/2014/main" id="{8F2161F2-300D-4E8D-A175-27C7367F30D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719782" y="977986"/>
            <a:ext cx="6606309" cy="5321213"/>
          </a:xfrm>
          <a:prstGeom prst="rect">
            <a:avLst/>
          </a:prstGeom>
          <a:noFill/>
          <a:ln>
            <a:noFill/>
          </a:ln>
        </p:spPr>
      </p:pic>
    </p:spTree>
    <p:extLst>
      <p:ext uri="{BB962C8B-B14F-4D97-AF65-F5344CB8AC3E}">
        <p14:creationId xmlns:p14="http://schemas.microsoft.com/office/powerpoint/2010/main" val="1400078667"/>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838200" y="365126"/>
            <a:ext cx="10515600" cy="835602"/>
          </a:xfrm>
        </p:spPr>
        <p:txBody>
          <a:bodyPr>
            <a:normAutofit/>
          </a:bodyPr>
          <a:lstStyle/>
          <a:p>
            <a:r>
              <a:rPr lang="en-US"/>
              <a:t>Choropleth maps</a:t>
            </a:r>
            <a:endParaRPr lang="en-US" sz="36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734178" y="3870036"/>
            <a:ext cx="4992367" cy="2530761"/>
          </a:xfrm>
          <a:prstGeom prst="rect">
            <a:avLst/>
          </a:prstGeom>
          <a:noFill/>
          <a:ln>
            <a:noFill/>
          </a:ln>
        </p:spPr>
      </p:pic>
      <p:pic>
        <p:nvPicPr>
          <p:cNvPr id="4" name="Picture 3">
            <a:extLst>
              <a:ext uri="{FF2B5EF4-FFF2-40B4-BE49-F238E27FC236}">
                <a16:creationId xmlns:a16="http://schemas.microsoft.com/office/drawing/2014/main" id="{9151EADD-66DE-40E3-BB18-C1DCF31736A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41722" y="3870036"/>
            <a:ext cx="4992367" cy="2530761"/>
          </a:xfrm>
          <a:prstGeom prst="rect">
            <a:avLst/>
          </a:prstGeom>
          <a:noFill/>
          <a:ln>
            <a:noFill/>
          </a:ln>
        </p:spPr>
      </p:pic>
      <p:pic>
        <p:nvPicPr>
          <p:cNvPr id="5" name="Picture 4">
            <a:extLst>
              <a:ext uri="{FF2B5EF4-FFF2-40B4-BE49-F238E27FC236}">
                <a16:creationId xmlns:a16="http://schemas.microsoft.com/office/drawing/2014/main" id="{AE3A6C33-E452-4348-936D-EE089CB698E1}"/>
              </a:ext>
            </a:extLst>
          </p:cNvPr>
          <p:cNvPicPr>
            <a:picLocks noChangeAspect="1"/>
          </p:cNvPicPr>
          <p:nvPr/>
        </p:nvPicPr>
        <p:blipFill>
          <a:blip r:embed="rId4"/>
          <a:stretch>
            <a:fillRect/>
          </a:stretch>
        </p:blipFill>
        <p:spPr>
          <a:xfrm>
            <a:off x="6852440" y="1016214"/>
            <a:ext cx="4981649" cy="2604441"/>
          </a:xfrm>
          <a:prstGeom prst="rect">
            <a:avLst/>
          </a:prstGeom>
        </p:spPr>
      </p:pic>
      <p:sp>
        <p:nvSpPr>
          <p:cNvPr id="6" name="TextBox 5">
            <a:extLst>
              <a:ext uri="{FF2B5EF4-FFF2-40B4-BE49-F238E27FC236}">
                <a16:creationId xmlns:a16="http://schemas.microsoft.com/office/drawing/2014/main" id="{4938BBD4-3C1F-4661-82A1-DD262E9C8E6D}"/>
              </a:ext>
            </a:extLst>
          </p:cNvPr>
          <p:cNvSpPr txBox="1"/>
          <p:nvPr/>
        </p:nvSpPr>
        <p:spPr>
          <a:xfrm>
            <a:off x="838200" y="1440872"/>
            <a:ext cx="5257800" cy="2092881"/>
          </a:xfrm>
          <a:prstGeom prst="rect">
            <a:avLst/>
          </a:prstGeom>
          <a:noFill/>
        </p:spPr>
        <p:txBody>
          <a:bodyPr wrap="square" rtlCol="0">
            <a:spAutoFit/>
          </a:bodyPr>
          <a:lstStyle/>
          <a:p>
            <a:r>
              <a:rPr lang="en-US" sz="1600"/>
              <a:t>Even though we have some good information shown in these maps, its still misleading as it is based on absolute number of flights.</a:t>
            </a:r>
          </a:p>
          <a:p>
            <a:endParaRPr lang="en-US" sz="1600"/>
          </a:p>
          <a:p>
            <a:r>
              <a:rPr lang="en-US" sz="1600"/>
              <a:t>States like Texas, California and New York with large number of flights (even if they have better proportion) will be displayed in darker color in these maps.</a:t>
            </a:r>
          </a:p>
          <a:p>
            <a:endParaRPr lang="en-US" dirty="0"/>
          </a:p>
        </p:txBody>
      </p:sp>
    </p:spTree>
    <p:extLst>
      <p:ext uri="{BB962C8B-B14F-4D97-AF65-F5344CB8AC3E}">
        <p14:creationId xmlns:p14="http://schemas.microsoft.com/office/powerpoint/2010/main" val="1378295913"/>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838200" y="365125"/>
            <a:ext cx="10515600" cy="761711"/>
          </a:xfrm>
        </p:spPr>
        <p:txBody>
          <a:bodyPr>
            <a:normAutofit/>
          </a:bodyPr>
          <a:lstStyle/>
          <a:p>
            <a:r>
              <a:rPr lang="en-US" sz="2400" dirty="0"/>
              <a:t>Calculating cancellation, diversion rate and flight percentage for each airline carrier</a:t>
            </a:r>
          </a:p>
        </p:txBody>
      </p:sp>
      <p:pic>
        <p:nvPicPr>
          <p:cNvPr id="4" name="Picture 3"/>
          <p:cNvPicPr>
            <a:picLocks noChangeAspect="1"/>
          </p:cNvPicPr>
          <p:nvPr/>
        </p:nvPicPr>
        <p:blipFill>
          <a:blip r:embed="rId2"/>
          <a:stretch>
            <a:fillRect/>
          </a:stretch>
        </p:blipFill>
        <p:spPr>
          <a:xfrm>
            <a:off x="3888420" y="1311921"/>
            <a:ext cx="7584490" cy="4368800"/>
          </a:xfrm>
          <a:prstGeom prst="rect">
            <a:avLst/>
          </a:prstGeom>
        </p:spPr>
      </p:pic>
      <p:sp>
        <p:nvSpPr>
          <p:cNvPr id="5" name="TextBox 4">
            <a:extLst>
              <a:ext uri="{FF2B5EF4-FFF2-40B4-BE49-F238E27FC236}">
                <a16:creationId xmlns:a16="http://schemas.microsoft.com/office/drawing/2014/main" id="{4CB99A51-58B7-4591-9604-5E93B7CBBC78}"/>
              </a:ext>
            </a:extLst>
          </p:cNvPr>
          <p:cNvSpPr txBox="1"/>
          <p:nvPr/>
        </p:nvSpPr>
        <p:spPr>
          <a:xfrm>
            <a:off x="719091" y="1509204"/>
            <a:ext cx="2716567" cy="1569660"/>
          </a:xfrm>
          <a:prstGeom prst="rect">
            <a:avLst/>
          </a:prstGeom>
          <a:noFill/>
        </p:spPr>
        <p:txBody>
          <a:bodyPr wrap="square" rtlCol="0">
            <a:spAutoFit/>
          </a:bodyPr>
          <a:lstStyle/>
          <a:p>
            <a:r>
              <a:rPr lang="en-US" sz="1600" dirty="0"/>
              <a:t>This is showing that southwest is a market leader with around 22% of all the total US domestic flights while it only had 1.3 % of flights cancelled (of all US domestic flights).</a:t>
            </a:r>
          </a:p>
        </p:txBody>
      </p:sp>
    </p:spTree>
    <p:extLst>
      <p:ext uri="{BB962C8B-B14F-4D97-AF65-F5344CB8AC3E}">
        <p14:creationId xmlns:p14="http://schemas.microsoft.com/office/powerpoint/2010/main" val="2714313928"/>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p:txBody>
          <a:bodyPr>
            <a:normAutofit/>
          </a:bodyPr>
          <a:lstStyle/>
          <a:p>
            <a:r>
              <a:rPr lang="en-US" sz="3600" dirty="0"/>
              <a:t>Taxi-in vs taxi-out in stacked bar chart for every airline</a:t>
            </a: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2198255" y="1607126"/>
            <a:ext cx="7666181" cy="3777673"/>
          </a:xfrm>
          <a:prstGeom prst="rect">
            <a:avLst/>
          </a:prstGeom>
          <a:noFill/>
          <a:ln>
            <a:noFill/>
          </a:ln>
        </p:spPr>
      </p:pic>
      <p:sp>
        <p:nvSpPr>
          <p:cNvPr id="4" name="TextBox 3"/>
          <p:cNvSpPr txBox="1"/>
          <p:nvPr/>
        </p:nvSpPr>
        <p:spPr>
          <a:xfrm>
            <a:off x="1169978" y="5512121"/>
            <a:ext cx="9722734" cy="646331"/>
          </a:xfrm>
          <a:prstGeom prst="rect">
            <a:avLst/>
          </a:prstGeom>
          <a:noFill/>
        </p:spPr>
        <p:txBody>
          <a:bodyPr wrap="square" rtlCol="0">
            <a:spAutoFit/>
          </a:bodyPr>
          <a:lstStyle/>
          <a:p>
            <a:r>
              <a:rPr lang="en-US" dirty="0"/>
              <a:t>It is clearly visible that US airways has largest taxi-in and taxi-out time amongst all the airlines. Hawaiian Airline flights spends least time on taxi-in and taxi-out.</a:t>
            </a:r>
          </a:p>
        </p:txBody>
      </p:sp>
    </p:spTree>
    <p:extLst>
      <p:ext uri="{BB962C8B-B14F-4D97-AF65-F5344CB8AC3E}">
        <p14:creationId xmlns:p14="http://schemas.microsoft.com/office/powerpoint/2010/main" val="689567540"/>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p:txBody>
          <a:bodyPr>
            <a:normAutofit/>
          </a:bodyPr>
          <a:lstStyle/>
          <a:p>
            <a:r>
              <a:rPr lang="en-US" dirty="0"/>
              <a:t>Arrival vs departure delay for every airline</a:t>
            </a:r>
            <a:endParaRPr lang="en-US" sz="36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533236" y="1356577"/>
            <a:ext cx="8654474" cy="3731491"/>
          </a:xfrm>
          <a:prstGeom prst="rect">
            <a:avLst/>
          </a:prstGeom>
          <a:noFill/>
          <a:ln>
            <a:noFill/>
          </a:ln>
        </p:spPr>
      </p:pic>
      <p:sp>
        <p:nvSpPr>
          <p:cNvPr id="3" name="TextBox 2"/>
          <p:cNvSpPr txBox="1"/>
          <p:nvPr/>
        </p:nvSpPr>
        <p:spPr>
          <a:xfrm>
            <a:off x="1444459" y="5225576"/>
            <a:ext cx="8414795" cy="1477328"/>
          </a:xfrm>
          <a:prstGeom prst="rect">
            <a:avLst/>
          </a:prstGeom>
          <a:noFill/>
        </p:spPr>
        <p:txBody>
          <a:bodyPr wrap="square" rtlCol="0">
            <a:spAutoFit/>
          </a:bodyPr>
          <a:lstStyle/>
          <a:p>
            <a:r>
              <a:rPr lang="en-US" dirty="0"/>
              <a:t>We can clearly infer from this visualization that Delta airlines almost has no arrival delay time whereas Alaska airlines has negative arrival delay. That means Alaska airlines most of the times reached before time. Spirit airlines performs worst when it comes to these delays with the highest arrival delay.</a:t>
            </a:r>
          </a:p>
          <a:p>
            <a:endParaRPr lang="en-US" dirty="0"/>
          </a:p>
        </p:txBody>
      </p:sp>
    </p:spTree>
    <p:extLst>
      <p:ext uri="{BB962C8B-B14F-4D97-AF65-F5344CB8AC3E}">
        <p14:creationId xmlns:p14="http://schemas.microsoft.com/office/powerpoint/2010/main" val="915116076"/>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p:txBody>
          <a:bodyPr>
            <a:normAutofit/>
          </a:bodyPr>
          <a:lstStyle/>
          <a:p>
            <a:r>
              <a:rPr lang="en-US" dirty="0"/>
              <a:t>Arrival vs departure delay for every airline</a:t>
            </a:r>
            <a:endParaRPr lang="en-US" sz="36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533236" y="1356577"/>
            <a:ext cx="8654474" cy="3731491"/>
          </a:xfrm>
          <a:prstGeom prst="rect">
            <a:avLst/>
          </a:prstGeom>
          <a:noFill/>
          <a:ln>
            <a:noFill/>
          </a:ln>
        </p:spPr>
      </p:pic>
      <p:sp>
        <p:nvSpPr>
          <p:cNvPr id="3" name="TextBox 2"/>
          <p:cNvSpPr txBox="1"/>
          <p:nvPr/>
        </p:nvSpPr>
        <p:spPr>
          <a:xfrm>
            <a:off x="1444459" y="5225576"/>
            <a:ext cx="8414795" cy="1477328"/>
          </a:xfrm>
          <a:prstGeom prst="rect">
            <a:avLst/>
          </a:prstGeom>
          <a:noFill/>
        </p:spPr>
        <p:txBody>
          <a:bodyPr wrap="square" rtlCol="0">
            <a:spAutoFit/>
          </a:bodyPr>
          <a:lstStyle/>
          <a:p>
            <a:r>
              <a:rPr lang="en-US" dirty="0"/>
              <a:t>We can clearly infer from this visualization that Delta airlines almost has no arrival delay time whereas Alaska airlines has negative arrival delay. That means Alaska airlines most of the times reached before time. Spirit airlines performs worst when it comes to these delays with the highest arrival delay.</a:t>
            </a:r>
          </a:p>
          <a:p>
            <a:endParaRPr lang="en-US" dirty="0"/>
          </a:p>
        </p:txBody>
      </p:sp>
    </p:spTree>
    <p:extLst>
      <p:ext uri="{BB962C8B-B14F-4D97-AF65-F5344CB8AC3E}">
        <p14:creationId xmlns:p14="http://schemas.microsoft.com/office/powerpoint/2010/main" val="1132186425"/>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3608A-7531-4E0C-A2B3-4F02DC33E0BC}"/>
              </a:ext>
            </a:extLst>
          </p:cNvPr>
          <p:cNvSpPr>
            <a:spLocks noGrp="1"/>
          </p:cNvSpPr>
          <p:nvPr>
            <p:ph type="title"/>
          </p:nvPr>
        </p:nvSpPr>
        <p:spPr>
          <a:xfrm>
            <a:off x="865908" y="313251"/>
            <a:ext cx="10515600" cy="840943"/>
          </a:xfrm>
        </p:spPr>
        <p:txBody>
          <a:bodyPr>
            <a:normAutofit/>
          </a:bodyPr>
          <a:lstStyle/>
          <a:p>
            <a:r>
              <a:rPr lang="en-US" sz="4000"/>
              <a:t>Week by cancellation</a:t>
            </a:r>
            <a:endParaRPr lang="en-US" sz="4000"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5513033" y="1154194"/>
            <a:ext cx="6063449" cy="4145775"/>
          </a:xfrm>
          <a:prstGeom prst="rect">
            <a:avLst/>
          </a:prstGeom>
          <a:noFill/>
          <a:ln>
            <a:noFill/>
          </a:ln>
        </p:spPr>
      </p:pic>
      <p:sp>
        <p:nvSpPr>
          <p:cNvPr id="4" name="TextBox 3">
            <a:extLst>
              <a:ext uri="{FF2B5EF4-FFF2-40B4-BE49-F238E27FC236}">
                <a16:creationId xmlns:a16="http://schemas.microsoft.com/office/drawing/2014/main" id="{A5193B26-AAFB-4E53-9A0B-32D0ACFCC754}"/>
              </a:ext>
            </a:extLst>
          </p:cNvPr>
          <p:cNvSpPr txBox="1"/>
          <p:nvPr/>
        </p:nvSpPr>
        <p:spPr>
          <a:xfrm>
            <a:off x="865909" y="1526959"/>
            <a:ext cx="4513960" cy="1754326"/>
          </a:xfrm>
          <a:prstGeom prst="rect">
            <a:avLst/>
          </a:prstGeom>
          <a:noFill/>
        </p:spPr>
        <p:txBody>
          <a:bodyPr wrap="square" rtlCol="0">
            <a:spAutoFit/>
          </a:bodyPr>
          <a:lstStyle/>
          <a:p>
            <a:r>
              <a:rPr lang="en-US" dirty="0"/>
              <a:t>Cancellation is highest on Tuesdays and lowest on Sunday &amp; Saturday.</a:t>
            </a:r>
          </a:p>
          <a:p>
            <a:r>
              <a:rPr lang="en-US" dirty="0"/>
              <a:t>This can be due to less number of passengers travelling on weekdays just after the weekend resulting and underutilization of flights and thus higher cancellations. </a:t>
            </a:r>
          </a:p>
        </p:txBody>
      </p:sp>
    </p:spTree>
    <p:extLst>
      <p:ext uri="{BB962C8B-B14F-4D97-AF65-F5344CB8AC3E}">
        <p14:creationId xmlns:p14="http://schemas.microsoft.com/office/powerpoint/2010/main" val="4146610632"/>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034C2CC-34DA-44E4-938E-DA81B224A4FD}"/>
              </a:ext>
            </a:extLst>
          </p:cNvPr>
          <p:cNvSpPr txBox="1"/>
          <p:nvPr/>
        </p:nvSpPr>
        <p:spPr>
          <a:xfrm>
            <a:off x="750000" y="1244249"/>
            <a:ext cx="3363974" cy="341562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bg1"/>
                </a:solidFill>
              </a:rPr>
              <a:t>This heat map visualizes delays of all the airlines at each airport of our dataset.</a:t>
            </a:r>
          </a:p>
          <a:p>
            <a:pPr indent="-228600">
              <a:lnSpc>
                <a:spcPct val="90000"/>
              </a:lnSpc>
              <a:spcAft>
                <a:spcPts val="600"/>
              </a:spcAft>
              <a:buFont typeface="Arial" panose="020B0604020202020204" pitchFamily="34" charset="0"/>
              <a:buChar char="•"/>
            </a:pPr>
            <a:r>
              <a:rPr lang="en-US" sz="2000" dirty="0">
                <a:solidFill>
                  <a:schemeClr val="bg1"/>
                </a:solidFill>
              </a:rPr>
              <a:t>The severity of the total delay is encoded in  the darkness of shade shown in the grid.</a:t>
            </a:r>
          </a:p>
          <a:p>
            <a:pPr indent="-228600">
              <a:lnSpc>
                <a:spcPct val="90000"/>
              </a:lnSpc>
              <a:spcAft>
                <a:spcPts val="600"/>
              </a:spcAft>
              <a:buFont typeface="Arial" panose="020B0604020202020204" pitchFamily="34" charset="0"/>
              <a:buChar char="•"/>
            </a:pPr>
            <a:r>
              <a:rPr lang="en-US" sz="2000" dirty="0">
                <a:solidFill>
                  <a:schemeClr val="bg1"/>
                </a:solidFill>
              </a:rPr>
              <a:t>E.g. Avoid Spirit airlines at Chicago and avoid SkyWest in Newark.</a:t>
            </a:r>
          </a:p>
        </p:txBody>
      </p:sp>
      <p:pic>
        <p:nvPicPr>
          <p:cNvPr id="4" name="Picture 3">
            <a:extLst>
              <a:ext uri="{FF2B5EF4-FFF2-40B4-BE49-F238E27FC236}">
                <a16:creationId xmlns:a16="http://schemas.microsoft.com/office/drawing/2014/main" id="{D566754D-EC43-46E1-B6AF-3EAFCD94EEFF}"/>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922982" y="175491"/>
            <a:ext cx="6625550" cy="6594764"/>
          </a:xfrm>
          <a:prstGeom prst="rect">
            <a:avLst/>
          </a:prstGeom>
          <a:noFill/>
        </p:spPr>
      </p:pic>
    </p:spTree>
    <p:extLst>
      <p:ext uri="{BB962C8B-B14F-4D97-AF65-F5344CB8AC3E}">
        <p14:creationId xmlns:p14="http://schemas.microsoft.com/office/powerpoint/2010/main" val="1635562676"/>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034C2CC-34DA-44E4-938E-DA81B224A4FD}"/>
              </a:ext>
            </a:extLst>
          </p:cNvPr>
          <p:cNvSpPr txBox="1"/>
          <p:nvPr/>
        </p:nvSpPr>
        <p:spPr>
          <a:xfrm>
            <a:off x="750000" y="1244249"/>
            <a:ext cx="3363974" cy="341562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bg1"/>
                </a:solidFill>
              </a:rPr>
              <a:t>This heat map visualizes delays of all the airlines at each airport of our dataset.</a:t>
            </a:r>
          </a:p>
          <a:p>
            <a:pPr indent="-228600">
              <a:lnSpc>
                <a:spcPct val="90000"/>
              </a:lnSpc>
              <a:spcAft>
                <a:spcPts val="600"/>
              </a:spcAft>
              <a:buFont typeface="Arial" panose="020B0604020202020204" pitchFamily="34" charset="0"/>
              <a:buChar char="•"/>
            </a:pPr>
            <a:r>
              <a:rPr lang="en-US" sz="2000" dirty="0">
                <a:solidFill>
                  <a:schemeClr val="bg1"/>
                </a:solidFill>
              </a:rPr>
              <a:t>The severity of the total delay is encoded in  the darkness of shade shown in the grid.</a:t>
            </a:r>
          </a:p>
          <a:p>
            <a:pPr indent="-228600">
              <a:lnSpc>
                <a:spcPct val="90000"/>
              </a:lnSpc>
              <a:spcAft>
                <a:spcPts val="600"/>
              </a:spcAft>
              <a:buFont typeface="Arial" panose="020B0604020202020204" pitchFamily="34" charset="0"/>
              <a:buChar char="•"/>
            </a:pPr>
            <a:r>
              <a:rPr lang="en-US" sz="2000" dirty="0">
                <a:solidFill>
                  <a:schemeClr val="bg1"/>
                </a:solidFill>
              </a:rPr>
              <a:t>E.g. Avoid Spirit airlines at Chicago and avoid SkyWest in Newark.</a:t>
            </a:r>
          </a:p>
        </p:txBody>
      </p:sp>
      <p:pic>
        <p:nvPicPr>
          <p:cNvPr id="4" name="Picture 3">
            <a:extLst>
              <a:ext uri="{FF2B5EF4-FFF2-40B4-BE49-F238E27FC236}">
                <a16:creationId xmlns:a16="http://schemas.microsoft.com/office/drawing/2014/main" id="{D566754D-EC43-46E1-B6AF-3EAFCD94EEFF}"/>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4922982" y="175491"/>
            <a:ext cx="6625550" cy="6594764"/>
          </a:xfrm>
          <a:prstGeom prst="rect">
            <a:avLst/>
          </a:prstGeom>
          <a:noFill/>
        </p:spPr>
      </p:pic>
    </p:spTree>
    <p:extLst>
      <p:ext uri="{BB962C8B-B14F-4D97-AF65-F5344CB8AC3E}">
        <p14:creationId xmlns:p14="http://schemas.microsoft.com/office/powerpoint/2010/main" val="3833184269"/>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554C1-96E8-4A2A-B137-9F6884180044}"/>
              </a:ext>
            </a:extLst>
          </p:cNvPr>
          <p:cNvSpPr>
            <a:spLocks noGrp="1"/>
          </p:cNvSpPr>
          <p:nvPr>
            <p:ph type="title"/>
          </p:nvPr>
        </p:nvSpPr>
        <p:spPr>
          <a:xfrm>
            <a:off x="838200" y="365125"/>
            <a:ext cx="10515600" cy="1325563"/>
          </a:xfrm>
        </p:spPr>
        <p:txBody>
          <a:bodyPr>
            <a:normAutofit/>
          </a:bodyPr>
          <a:lstStyle/>
          <a:p>
            <a:r>
              <a:rPr lang="en-US" dirty="0"/>
              <a:t>Insights and conclusions</a:t>
            </a:r>
          </a:p>
        </p:txBody>
      </p:sp>
      <p:graphicFrame>
        <p:nvGraphicFramePr>
          <p:cNvPr id="6" name="Content Placeholder 2">
            <a:extLst>
              <a:ext uri="{FF2B5EF4-FFF2-40B4-BE49-F238E27FC236}">
                <a16:creationId xmlns:a16="http://schemas.microsoft.com/office/drawing/2014/main" id="{3D37116B-4878-4940-9E25-72D2C03F1A51}"/>
              </a:ext>
            </a:extLst>
          </p:cNvPr>
          <p:cNvGraphicFramePr>
            <a:graphicFrameLocks noGrp="1"/>
          </p:cNvGraphicFramePr>
          <p:nvPr>
            <p:ph idx="1"/>
            <p:extLst>
              <p:ext uri="{D42A27DB-BD31-4B8C-83A1-F6EECF244321}">
                <p14:modId xmlns:p14="http://schemas.microsoft.com/office/powerpoint/2010/main" val="41424737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5202849"/>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439B59-0EC3-46C8-9043-61220EA44262}"/>
              </a:ext>
            </a:extLst>
          </p:cNvPr>
          <p:cNvSpPr>
            <a:spLocks noGrp="1"/>
          </p:cNvSpPr>
          <p:nvPr>
            <p:ph idx="4294967295"/>
          </p:nvPr>
        </p:nvSpPr>
        <p:spPr>
          <a:xfrm>
            <a:off x="0" y="1825625"/>
            <a:ext cx="3797300" cy="4351338"/>
          </a:xfrm>
        </p:spPr>
        <p:txBody>
          <a:bodyPr>
            <a:normAutofit/>
          </a:bodyPr>
          <a:lstStyle/>
          <a:p>
            <a:r>
              <a:rPr lang="en-US" sz="2000" dirty="0"/>
              <a:t>In 2010, passengers lost as much as $16.7 billion due to schedule buffer, delayed flights, flight cancellations and missed connections. </a:t>
            </a:r>
            <a:r>
              <a:rPr lang="en-US" sz="2000" dirty="0">
                <a:hlinkClick r:id="rId2" action="ppaction://hlinksldjump"/>
              </a:rPr>
              <a:t>[2]</a:t>
            </a:r>
            <a:endParaRPr lang="en-US" sz="2000" dirty="0"/>
          </a:p>
          <a:p>
            <a:endParaRPr lang="en-US" sz="2000" dirty="0"/>
          </a:p>
          <a:p>
            <a:r>
              <a:rPr lang="en-US" sz="2000" dirty="0"/>
              <a:t>According to a research an average Briton wastes 16 days of their holiday time waiting for their flight to take off. </a:t>
            </a:r>
            <a:r>
              <a:rPr lang="en-US" sz="2000" dirty="0">
                <a:hlinkClick r:id="rId2" action="ppaction://hlinksldjump"/>
              </a:rPr>
              <a:t>[3]</a:t>
            </a:r>
            <a:r>
              <a:rPr lang="en-US" sz="2000" dirty="0"/>
              <a:t>	</a:t>
            </a:r>
          </a:p>
          <a:p>
            <a:endParaRPr lang="en-US" sz="2000" dirty="0"/>
          </a:p>
          <a:p>
            <a:endParaRPr lang="en-US" sz="2000" dirty="0"/>
          </a:p>
        </p:txBody>
      </p:sp>
      <p:pic>
        <p:nvPicPr>
          <p:cNvPr id="4" name="Picture 3">
            <a:extLst>
              <a:ext uri="{FF2B5EF4-FFF2-40B4-BE49-F238E27FC236}">
                <a16:creationId xmlns:a16="http://schemas.microsoft.com/office/drawing/2014/main" id="{CD88D15B-9788-4335-907C-EC8FFB6E8EB5}"/>
              </a:ext>
            </a:extLst>
          </p:cNvPr>
          <p:cNvPicPr>
            <a:picLocks noChangeAspect="1"/>
          </p:cNvPicPr>
          <p:nvPr/>
        </p:nvPicPr>
        <p:blipFill rotWithShape="1">
          <a:blip r:embed="rId3"/>
          <a:srcRect l="7728"/>
          <a:stretch/>
        </p:blipFill>
        <p:spPr>
          <a:xfrm>
            <a:off x="5120640" y="1904281"/>
            <a:ext cx="6233160" cy="4272681"/>
          </a:xfrm>
          <a:prstGeom prst="rect">
            <a:avLst/>
          </a:prstGeom>
        </p:spPr>
      </p:pic>
    </p:spTree>
    <p:extLst>
      <p:ext uri="{BB962C8B-B14F-4D97-AF65-F5344CB8AC3E}">
        <p14:creationId xmlns:p14="http://schemas.microsoft.com/office/powerpoint/2010/main" val="3814858275"/>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554C1-96E8-4A2A-B137-9F6884180044}"/>
              </a:ext>
            </a:extLst>
          </p:cNvPr>
          <p:cNvSpPr>
            <a:spLocks noGrp="1"/>
          </p:cNvSpPr>
          <p:nvPr>
            <p:ph type="title"/>
          </p:nvPr>
        </p:nvSpPr>
        <p:spPr>
          <a:xfrm>
            <a:off x="838200" y="365125"/>
            <a:ext cx="10515600" cy="1325563"/>
          </a:xfrm>
        </p:spPr>
        <p:txBody>
          <a:bodyPr>
            <a:normAutofit/>
          </a:bodyPr>
          <a:lstStyle/>
          <a:p>
            <a:r>
              <a:rPr lang="en-US" dirty="0"/>
              <a:t>Insights and conclusions</a:t>
            </a:r>
          </a:p>
        </p:txBody>
      </p:sp>
      <p:graphicFrame>
        <p:nvGraphicFramePr>
          <p:cNvPr id="6" name="Content Placeholder 2">
            <a:extLst>
              <a:ext uri="{FF2B5EF4-FFF2-40B4-BE49-F238E27FC236}">
                <a16:creationId xmlns:a16="http://schemas.microsoft.com/office/drawing/2014/main" id="{3D37116B-4878-4940-9E25-72D2C03F1A5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5404601"/>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DC9130-32FE-4473-8258-B7AD8A8C3522}"/>
              </a:ext>
            </a:extLst>
          </p:cNvPr>
          <p:cNvSpPr>
            <a:spLocks noGrp="1"/>
          </p:cNvSpPr>
          <p:nvPr>
            <p:ph type="title"/>
          </p:nvPr>
        </p:nvSpPr>
        <p:spPr>
          <a:xfrm>
            <a:off x="863029" y="1012004"/>
            <a:ext cx="3416158" cy="4795408"/>
          </a:xfrm>
        </p:spPr>
        <p:txBody>
          <a:bodyPr>
            <a:normAutofit/>
          </a:bodyPr>
          <a:lstStyle/>
          <a:p>
            <a:r>
              <a:rPr lang="en-US">
                <a:solidFill>
                  <a:srgbClr val="FFFFFF"/>
                </a:solidFill>
              </a:rPr>
              <a:t>Future work</a:t>
            </a:r>
          </a:p>
        </p:txBody>
      </p:sp>
      <p:graphicFrame>
        <p:nvGraphicFramePr>
          <p:cNvPr id="5" name="Content Placeholder 2">
            <a:extLst>
              <a:ext uri="{FF2B5EF4-FFF2-40B4-BE49-F238E27FC236}">
                <a16:creationId xmlns:a16="http://schemas.microsoft.com/office/drawing/2014/main" id="{99D5C56D-9B92-42F1-8322-5AC5731F39D0}"/>
              </a:ext>
            </a:extLst>
          </p:cNvPr>
          <p:cNvGraphicFramePr>
            <a:graphicFrameLocks noGrp="1"/>
          </p:cNvGraphicFramePr>
          <p:nvPr>
            <p:ph idx="1"/>
            <p:extLst>
              <p:ext uri="{D42A27DB-BD31-4B8C-83A1-F6EECF244321}">
                <p14:modId xmlns:p14="http://schemas.microsoft.com/office/powerpoint/2010/main" val="84574261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809477"/>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DC9130-32FE-4473-8258-B7AD8A8C3522}"/>
              </a:ext>
            </a:extLst>
          </p:cNvPr>
          <p:cNvSpPr>
            <a:spLocks noGrp="1"/>
          </p:cNvSpPr>
          <p:nvPr>
            <p:ph type="title"/>
          </p:nvPr>
        </p:nvSpPr>
        <p:spPr>
          <a:xfrm>
            <a:off x="863029" y="1012004"/>
            <a:ext cx="3416158" cy="4795408"/>
          </a:xfrm>
        </p:spPr>
        <p:txBody>
          <a:bodyPr>
            <a:normAutofit/>
          </a:bodyPr>
          <a:lstStyle/>
          <a:p>
            <a:r>
              <a:rPr lang="en-US">
                <a:solidFill>
                  <a:srgbClr val="FFFFFF"/>
                </a:solidFill>
              </a:rPr>
              <a:t>Future work</a:t>
            </a:r>
          </a:p>
        </p:txBody>
      </p:sp>
      <p:graphicFrame>
        <p:nvGraphicFramePr>
          <p:cNvPr id="5" name="Content Placeholder 2">
            <a:extLst>
              <a:ext uri="{FF2B5EF4-FFF2-40B4-BE49-F238E27FC236}">
                <a16:creationId xmlns:a16="http://schemas.microsoft.com/office/drawing/2014/main" id="{99D5C56D-9B92-42F1-8322-5AC5731F39D0}"/>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593496"/>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F36CEB-8222-4660-B66A-DFA2212BCEAC}"/>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References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84EB1ED-BE34-414A-BBB6-1EB858E56703}"/>
              </a:ext>
            </a:extLst>
          </p:cNvPr>
          <p:cNvSpPr>
            <a:spLocks noGrp="1"/>
          </p:cNvSpPr>
          <p:nvPr>
            <p:ph idx="1"/>
          </p:nvPr>
        </p:nvSpPr>
        <p:spPr>
          <a:xfrm>
            <a:off x="4976031" y="963877"/>
            <a:ext cx="6377769" cy="4930246"/>
          </a:xfrm>
        </p:spPr>
        <p:txBody>
          <a:bodyPr anchor="ctr">
            <a:normAutofit/>
          </a:bodyPr>
          <a:lstStyle/>
          <a:p>
            <a:r>
              <a:rPr lang="en-US" sz="1700"/>
              <a:t>IATA Forecast Predicts 8.2 billion Air Travelers in 2037 </a:t>
            </a:r>
            <a:r>
              <a:rPr lang="en-US" sz="1700">
                <a:hlinkClick r:id="rId2"/>
              </a:rPr>
              <a:t>https://www.iata.org/pressroom/pr/Pages/2018-10-24-02.aspx</a:t>
            </a:r>
            <a:r>
              <a:rPr lang="en-US" sz="1700"/>
              <a:t> </a:t>
            </a:r>
            <a:r>
              <a:rPr lang="en-US" sz="1700">
                <a:hlinkClick r:id="" action="ppaction://noaction"/>
              </a:rPr>
              <a:t>[1]</a:t>
            </a:r>
            <a:endParaRPr lang="en-US" sz="1700"/>
          </a:p>
          <a:p>
            <a:r>
              <a:rPr lang="en-US" sz="1700"/>
              <a:t>Annual U.S. Impact of Flight Delays (NEXTOR report) </a:t>
            </a:r>
            <a:r>
              <a:rPr lang="en-US" sz="1700">
                <a:hlinkClick r:id="rId3"/>
              </a:rPr>
              <a:t>http://airlines.org/data/annual-u-s-impact-of-flight-delays-nextor-report/</a:t>
            </a:r>
            <a:r>
              <a:rPr lang="en-US" sz="1700"/>
              <a:t> </a:t>
            </a:r>
            <a:r>
              <a:rPr lang="en-US" sz="1700">
                <a:hlinkClick r:id="" action="ppaction://noaction"/>
              </a:rPr>
              <a:t>[2]</a:t>
            </a:r>
            <a:endParaRPr lang="en-US" sz="1700"/>
          </a:p>
          <a:p>
            <a:r>
              <a:rPr lang="en-US" sz="1700"/>
              <a:t>Holidaymakers 'waste 16 days waiting in airports over lifetime </a:t>
            </a:r>
            <a:r>
              <a:rPr lang="en-US" sz="1700">
                <a:hlinkClick r:id="rId4"/>
              </a:rPr>
              <a:t>https://www.telegraph.co.uk/travel/travelnews/7546209/Holidaymakers-waste-16-days-waiting-in-airports-over-lifetime.html </a:t>
            </a:r>
            <a:r>
              <a:rPr lang="en-US" sz="1700">
                <a:hlinkClick r:id="" action="ppaction://noaction"/>
              </a:rPr>
              <a:t>[3]</a:t>
            </a:r>
            <a:endParaRPr lang="en-US" sz="1700"/>
          </a:p>
          <a:p>
            <a:r>
              <a:rPr lang="en-US" sz="1700"/>
              <a:t>FlightAware MiseryMap </a:t>
            </a:r>
            <a:r>
              <a:rPr lang="en-US" sz="1700">
                <a:hlinkClick r:id="rId5"/>
              </a:rPr>
              <a:t>https://flightaware.com/miserymap/</a:t>
            </a:r>
            <a:r>
              <a:rPr lang="en-US" sz="1700"/>
              <a:t> </a:t>
            </a:r>
            <a:r>
              <a:rPr lang="en-US" sz="1700">
                <a:hlinkClick r:id="" action="ppaction://noaction"/>
              </a:rPr>
              <a:t>[4]</a:t>
            </a:r>
            <a:endParaRPr lang="en-US" sz="1700"/>
          </a:p>
          <a:p>
            <a:r>
              <a:rPr lang="en-US" sz="1700"/>
              <a:t>Flight Delay Information - Air Traffic Control System Command Center </a:t>
            </a:r>
            <a:r>
              <a:rPr lang="en-US" sz="1700">
                <a:hlinkClick r:id="rId6"/>
              </a:rPr>
              <a:t>https://www.fly.faa.gov/flyfaa/usmap.jsp</a:t>
            </a:r>
            <a:r>
              <a:rPr lang="en-US" sz="1700"/>
              <a:t> </a:t>
            </a:r>
            <a:r>
              <a:rPr lang="en-US" sz="1700">
                <a:hlinkClick r:id="" action="ppaction://noaction"/>
              </a:rPr>
              <a:t>[5]</a:t>
            </a:r>
            <a:endParaRPr lang="en-US" sz="1700"/>
          </a:p>
          <a:p>
            <a:r>
              <a:rPr lang="en-US" sz="1700"/>
              <a:t>Transtats </a:t>
            </a:r>
            <a:r>
              <a:rPr lang="en-US" sz="1700">
                <a:hlinkClick r:id="rId7"/>
              </a:rPr>
              <a:t>https://www.transtats.bts.gov/Tables.asp?DB_ID=120&amp;DB_Name=Airline%20On-Time%20Performance%20Data&amp;DB_Short_Name=On-Time</a:t>
            </a:r>
            <a:r>
              <a:rPr lang="en-US" sz="1700"/>
              <a:t> </a:t>
            </a:r>
            <a:r>
              <a:rPr lang="en-US" sz="1700">
                <a:hlinkClick r:id="" action="ppaction://noaction"/>
              </a:rPr>
              <a:t>[6]</a:t>
            </a:r>
            <a:endParaRPr lang="en-US" sz="1700"/>
          </a:p>
          <a:p>
            <a:endParaRPr lang="en-US" sz="1700"/>
          </a:p>
        </p:txBody>
      </p:sp>
    </p:spTree>
    <p:extLst>
      <p:ext uri="{BB962C8B-B14F-4D97-AF65-F5344CB8AC3E}">
        <p14:creationId xmlns:p14="http://schemas.microsoft.com/office/powerpoint/2010/main" val="3998683983"/>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87D409-9360-4317-83D0-EFA4B8059CA8}"/>
              </a:ext>
            </a:extLst>
          </p:cNvPr>
          <p:cNvSpPr>
            <a:spLocks noGrp="1"/>
          </p:cNvSpPr>
          <p:nvPr>
            <p:ph idx="4294967295"/>
          </p:nvPr>
        </p:nvSpPr>
        <p:spPr>
          <a:xfrm>
            <a:off x="167950" y="192766"/>
            <a:ext cx="11569959" cy="6385315"/>
          </a:xfrm>
        </p:spPr>
        <p:txBody>
          <a:bodyPr/>
          <a:lstStyle/>
          <a:p>
            <a:endParaRPr lang="en-US" sz="2400" dirty="0"/>
          </a:p>
          <a:p>
            <a:r>
              <a:rPr lang="en-US" sz="2400" dirty="0"/>
              <a:t>Remember the time when your flight was delayed or cancelled?</a:t>
            </a:r>
          </a:p>
          <a:p>
            <a:endParaRPr lang="en-US" sz="2400"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endParaRPr lang="en-US" dirty="0"/>
          </a:p>
          <a:p>
            <a:pPr marL="228600" lvl="1">
              <a:spcBef>
                <a:spcPts val="1000"/>
              </a:spcBef>
            </a:pPr>
            <a:r>
              <a:rPr lang="en-US" dirty="0"/>
              <a:t>It will really help if we can visualize past flight data to get a better understanding of airlines and airports performance to make an informed choice before finalizing our travel plans.</a:t>
            </a:r>
          </a:p>
          <a:p>
            <a:endParaRPr lang="en-US" dirty="0"/>
          </a:p>
        </p:txBody>
      </p:sp>
      <p:pic>
        <p:nvPicPr>
          <p:cNvPr id="5" name="Picture 4">
            <a:extLst>
              <a:ext uri="{FF2B5EF4-FFF2-40B4-BE49-F238E27FC236}">
                <a16:creationId xmlns:a16="http://schemas.microsoft.com/office/drawing/2014/main" id="{F0E59EE5-BB73-4C78-B58E-3B99ACAC8970}"/>
              </a:ext>
            </a:extLst>
          </p:cNvPr>
          <p:cNvPicPr>
            <a:picLocks noChangeAspect="1"/>
          </p:cNvPicPr>
          <p:nvPr/>
        </p:nvPicPr>
        <p:blipFill>
          <a:blip r:embed="rId2"/>
          <a:stretch>
            <a:fillRect/>
          </a:stretch>
        </p:blipFill>
        <p:spPr>
          <a:xfrm>
            <a:off x="454091" y="1429139"/>
            <a:ext cx="3193915" cy="1370044"/>
          </a:xfrm>
          <a:prstGeom prst="rect">
            <a:avLst/>
          </a:prstGeom>
        </p:spPr>
      </p:pic>
      <p:pic>
        <p:nvPicPr>
          <p:cNvPr id="6" name="Picture 5">
            <a:extLst>
              <a:ext uri="{FF2B5EF4-FFF2-40B4-BE49-F238E27FC236}">
                <a16:creationId xmlns:a16="http://schemas.microsoft.com/office/drawing/2014/main" id="{FD62F686-AE1D-4A2F-9F8A-2162D4CB4200}"/>
              </a:ext>
            </a:extLst>
          </p:cNvPr>
          <p:cNvPicPr>
            <a:picLocks noChangeAspect="1"/>
          </p:cNvPicPr>
          <p:nvPr/>
        </p:nvPicPr>
        <p:blipFill>
          <a:blip r:embed="rId3"/>
          <a:stretch>
            <a:fillRect/>
          </a:stretch>
        </p:blipFill>
        <p:spPr>
          <a:xfrm>
            <a:off x="6812028" y="4282013"/>
            <a:ext cx="3237042" cy="2215270"/>
          </a:xfrm>
          <a:prstGeom prst="rect">
            <a:avLst/>
          </a:prstGeom>
        </p:spPr>
      </p:pic>
    </p:spTree>
    <p:extLst>
      <p:ext uri="{BB962C8B-B14F-4D97-AF65-F5344CB8AC3E}">
        <p14:creationId xmlns:p14="http://schemas.microsoft.com/office/powerpoint/2010/main" val="1382140591"/>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7321-E27E-46F7-AEBD-2E45D9109002}"/>
              </a:ext>
            </a:extLst>
          </p:cNvPr>
          <p:cNvSpPr>
            <a:spLocks noGrp="1"/>
          </p:cNvSpPr>
          <p:nvPr>
            <p:ph type="title"/>
          </p:nvPr>
        </p:nvSpPr>
        <p:spPr>
          <a:xfrm>
            <a:off x="838200" y="159852"/>
            <a:ext cx="10515600" cy="1325563"/>
          </a:xfrm>
        </p:spPr>
        <p:txBody>
          <a:bodyPr/>
          <a:lstStyle/>
          <a:p>
            <a:r>
              <a:rPr lang="en-US" dirty="0"/>
              <a:t>Existing analysis and visualizations</a:t>
            </a:r>
          </a:p>
        </p:txBody>
      </p:sp>
      <p:sp>
        <p:nvSpPr>
          <p:cNvPr id="3" name="Content Placeholder 2">
            <a:extLst>
              <a:ext uri="{FF2B5EF4-FFF2-40B4-BE49-F238E27FC236}">
                <a16:creationId xmlns:a16="http://schemas.microsoft.com/office/drawing/2014/main" id="{1C160E2A-30BC-48F8-A8FE-5B3D7B88A27C}"/>
              </a:ext>
            </a:extLst>
          </p:cNvPr>
          <p:cNvSpPr>
            <a:spLocks noGrp="1"/>
          </p:cNvSpPr>
          <p:nvPr>
            <p:ph idx="1"/>
          </p:nvPr>
        </p:nvSpPr>
        <p:spPr>
          <a:xfrm>
            <a:off x="838200" y="1331103"/>
            <a:ext cx="10515600" cy="5060366"/>
          </a:xfrm>
        </p:spPr>
        <p:txBody>
          <a:bodyPr>
            <a:normAutofit/>
          </a:bodyPr>
          <a:lstStyle/>
          <a:p>
            <a:r>
              <a:rPr lang="en-US" sz="2400" dirty="0"/>
              <a:t>Most of the websites related to airlines and airports are travel booking websites, which only focus on seat availability and ticket prices.</a:t>
            </a:r>
          </a:p>
          <a:p>
            <a:endParaRPr lang="en-US" sz="2400" dirty="0"/>
          </a:p>
          <a:p>
            <a:endParaRPr lang="en-US" sz="2400" dirty="0"/>
          </a:p>
          <a:p>
            <a:endParaRPr lang="en-US" sz="2400" dirty="0"/>
          </a:p>
          <a:p>
            <a:r>
              <a:rPr lang="en-US" sz="2400" dirty="0"/>
              <a:t>There are handful of websites that provide an analysis on punctuality of airlines and airports.</a:t>
            </a:r>
          </a:p>
          <a:p>
            <a:endParaRPr lang="en-US" sz="2400" dirty="0"/>
          </a:p>
          <a:p>
            <a:endParaRPr lang="en-US" sz="2400" dirty="0"/>
          </a:p>
          <a:p>
            <a:r>
              <a:rPr lang="en-US" sz="2400" dirty="0"/>
              <a:t>Even the ones that are available are either on current data (real time or past few hours) and not an analysis on historical data for a proper analysis of trends or behavior.</a:t>
            </a:r>
          </a:p>
        </p:txBody>
      </p:sp>
      <p:pic>
        <p:nvPicPr>
          <p:cNvPr id="4" name="Picture 3">
            <a:extLst>
              <a:ext uri="{FF2B5EF4-FFF2-40B4-BE49-F238E27FC236}">
                <a16:creationId xmlns:a16="http://schemas.microsoft.com/office/drawing/2014/main" id="{F8B6889D-E330-48CF-866F-6F1BEDBB7604}"/>
              </a:ext>
            </a:extLst>
          </p:cNvPr>
          <p:cNvPicPr>
            <a:picLocks noChangeAspect="1"/>
          </p:cNvPicPr>
          <p:nvPr/>
        </p:nvPicPr>
        <p:blipFill>
          <a:blip r:embed="rId2"/>
          <a:stretch>
            <a:fillRect/>
          </a:stretch>
        </p:blipFill>
        <p:spPr>
          <a:xfrm>
            <a:off x="1188292" y="2216118"/>
            <a:ext cx="1452271" cy="543651"/>
          </a:xfrm>
          <a:prstGeom prst="rect">
            <a:avLst/>
          </a:prstGeom>
        </p:spPr>
      </p:pic>
      <p:pic>
        <p:nvPicPr>
          <p:cNvPr id="6" name="Picture 5">
            <a:extLst>
              <a:ext uri="{FF2B5EF4-FFF2-40B4-BE49-F238E27FC236}">
                <a16:creationId xmlns:a16="http://schemas.microsoft.com/office/drawing/2014/main" id="{3C94C9FB-0079-4DAF-9049-9F3A83F3884B}"/>
              </a:ext>
            </a:extLst>
          </p:cNvPr>
          <p:cNvPicPr>
            <a:picLocks noChangeAspect="1"/>
          </p:cNvPicPr>
          <p:nvPr/>
        </p:nvPicPr>
        <p:blipFill>
          <a:blip r:embed="rId3"/>
          <a:stretch>
            <a:fillRect/>
          </a:stretch>
        </p:blipFill>
        <p:spPr>
          <a:xfrm>
            <a:off x="3093292" y="2234793"/>
            <a:ext cx="1452271" cy="524976"/>
          </a:xfrm>
          <a:prstGeom prst="rect">
            <a:avLst/>
          </a:prstGeom>
        </p:spPr>
      </p:pic>
      <p:pic>
        <p:nvPicPr>
          <p:cNvPr id="7" name="Picture 6">
            <a:extLst>
              <a:ext uri="{FF2B5EF4-FFF2-40B4-BE49-F238E27FC236}">
                <a16:creationId xmlns:a16="http://schemas.microsoft.com/office/drawing/2014/main" id="{84A8A146-78EF-45A4-B2F4-3C63E5E24770}"/>
              </a:ext>
            </a:extLst>
          </p:cNvPr>
          <p:cNvPicPr>
            <a:picLocks noChangeAspect="1"/>
          </p:cNvPicPr>
          <p:nvPr/>
        </p:nvPicPr>
        <p:blipFill>
          <a:blip r:embed="rId4"/>
          <a:stretch>
            <a:fillRect/>
          </a:stretch>
        </p:blipFill>
        <p:spPr>
          <a:xfrm>
            <a:off x="4998292" y="2254580"/>
            <a:ext cx="1543050" cy="466725"/>
          </a:xfrm>
          <a:prstGeom prst="rect">
            <a:avLst/>
          </a:prstGeom>
        </p:spPr>
      </p:pic>
      <p:pic>
        <p:nvPicPr>
          <p:cNvPr id="9" name="Picture 8">
            <a:extLst>
              <a:ext uri="{FF2B5EF4-FFF2-40B4-BE49-F238E27FC236}">
                <a16:creationId xmlns:a16="http://schemas.microsoft.com/office/drawing/2014/main" id="{86EA443D-427C-4B26-95B0-CFE29B34CE0A}"/>
              </a:ext>
            </a:extLst>
          </p:cNvPr>
          <p:cNvPicPr>
            <a:picLocks noChangeAspect="1"/>
          </p:cNvPicPr>
          <p:nvPr/>
        </p:nvPicPr>
        <p:blipFill>
          <a:blip r:embed="rId5"/>
          <a:stretch>
            <a:fillRect/>
          </a:stretch>
        </p:blipFill>
        <p:spPr>
          <a:xfrm>
            <a:off x="7135876" y="2216118"/>
            <a:ext cx="1543051" cy="567400"/>
          </a:xfrm>
          <a:prstGeom prst="rect">
            <a:avLst/>
          </a:prstGeom>
        </p:spPr>
      </p:pic>
      <p:pic>
        <p:nvPicPr>
          <p:cNvPr id="11" name="Picture 10">
            <a:extLst>
              <a:ext uri="{FF2B5EF4-FFF2-40B4-BE49-F238E27FC236}">
                <a16:creationId xmlns:a16="http://schemas.microsoft.com/office/drawing/2014/main" id="{FE7C1886-18E3-4EA9-A819-6B88A92856A4}"/>
              </a:ext>
            </a:extLst>
          </p:cNvPr>
          <p:cNvPicPr>
            <a:picLocks noChangeAspect="1"/>
          </p:cNvPicPr>
          <p:nvPr/>
        </p:nvPicPr>
        <p:blipFill>
          <a:blip r:embed="rId6"/>
          <a:stretch>
            <a:fillRect/>
          </a:stretch>
        </p:blipFill>
        <p:spPr>
          <a:xfrm>
            <a:off x="1122978" y="4322166"/>
            <a:ext cx="1808959" cy="726965"/>
          </a:xfrm>
          <a:prstGeom prst="rect">
            <a:avLst/>
          </a:prstGeom>
        </p:spPr>
      </p:pic>
      <p:pic>
        <p:nvPicPr>
          <p:cNvPr id="13" name="Picture 12">
            <a:extLst>
              <a:ext uri="{FF2B5EF4-FFF2-40B4-BE49-F238E27FC236}">
                <a16:creationId xmlns:a16="http://schemas.microsoft.com/office/drawing/2014/main" id="{6C436892-0B36-42E6-B712-69CAE40BE2B8}"/>
              </a:ext>
            </a:extLst>
          </p:cNvPr>
          <p:cNvPicPr>
            <a:picLocks noChangeAspect="1"/>
          </p:cNvPicPr>
          <p:nvPr/>
        </p:nvPicPr>
        <p:blipFill>
          <a:blip r:embed="rId7"/>
          <a:stretch>
            <a:fillRect/>
          </a:stretch>
        </p:blipFill>
        <p:spPr>
          <a:xfrm>
            <a:off x="4317934" y="4206325"/>
            <a:ext cx="882268" cy="870504"/>
          </a:xfrm>
          <a:prstGeom prst="rect">
            <a:avLst/>
          </a:prstGeom>
        </p:spPr>
      </p:pic>
    </p:spTree>
    <p:extLst>
      <p:ext uri="{BB962C8B-B14F-4D97-AF65-F5344CB8AC3E}">
        <p14:creationId xmlns:p14="http://schemas.microsoft.com/office/powerpoint/2010/main" val="1449039258"/>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7321-E27E-46F7-AEBD-2E45D9109002}"/>
              </a:ext>
            </a:extLst>
          </p:cNvPr>
          <p:cNvSpPr>
            <a:spLocks noGrp="1"/>
          </p:cNvSpPr>
          <p:nvPr>
            <p:ph type="title"/>
          </p:nvPr>
        </p:nvSpPr>
        <p:spPr>
          <a:xfrm>
            <a:off x="838200" y="159852"/>
            <a:ext cx="10515600" cy="1325563"/>
          </a:xfrm>
        </p:spPr>
        <p:txBody>
          <a:bodyPr/>
          <a:lstStyle/>
          <a:p>
            <a:r>
              <a:rPr lang="en-US" dirty="0"/>
              <a:t>Existing analysis and visualizations</a:t>
            </a:r>
          </a:p>
        </p:txBody>
      </p:sp>
      <p:sp>
        <p:nvSpPr>
          <p:cNvPr id="3" name="Content Placeholder 2">
            <a:extLst>
              <a:ext uri="{FF2B5EF4-FFF2-40B4-BE49-F238E27FC236}">
                <a16:creationId xmlns:a16="http://schemas.microsoft.com/office/drawing/2014/main" id="{1C160E2A-30BC-48F8-A8FE-5B3D7B88A27C}"/>
              </a:ext>
            </a:extLst>
          </p:cNvPr>
          <p:cNvSpPr>
            <a:spLocks noGrp="1"/>
          </p:cNvSpPr>
          <p:nvPr>
            <p:ph idx="1"/>
          </p:nvPr>
        </p:nvSpPr>
        <p:spPr>
          <a:xfrm>
            <a:off x="838200" y="1331103"/>
            <a:ext cx="10515600" cy="5060366"/>
          </a:xfrm>
        </p:spPr>
        <p:txBody>
          <a:bodyPr>
            <a:normAutofit/>
          </a:bodyPr>
          <a:lstStyle/>
          <a:p>
            <a:r>
              <a:rPr lang="en-US" sz="2400" dirty="0"/>
              <a:t>Most of the websites related to airlines and airports are travel booking websites, which only focus on seat availability and ticket prices.</a:t>
            </a:r>
          </a:p>
          <a:p>
            <a:endParaRPr lang="en-US" sz="2400" dirty="0"/>
          </a:p>
          <a:p>
            <a:endParaRPr lang="en-US" sz="2400" dirty="0"/>
          </a:p>
          <a:p>
            <a:endParaRPr lang="en-US" sz="2400" dirty="0"/>
          </a:p>
          <a:p>
            <a:r>
              <a:rPr lang="en-US" sz="2400" dirty="0"/>
              <a:t>There are handful of websites that provide an analysis on punctuality of airlines and airports.</a:t>
            </a:r>
          </a:p>
          <a:p>
            <a:endParaRPr lang="en-US" sz="2400" dirty="0"/>
          </a:p>
          <a:p>
            <a:endParaRPr lang="en-US" sz="2400" dirty="0"/>
          </a:p>
          <a:p>
            <a:r>
              <a:rPr lang="en-US" sz="2400" dirty="0"/>
              <a:t>Even the ones that are available are either on current data (real time or past few hours) and not an analysis on historical data for a proper analysis of trends or behavior.</a:t>
            </a:r>
          </a:p>
        </p:txBody>
      </p:sp>
      <p:pic>
        <p:nvPicPr>
          <p:cNvPr id="4" name="Picture 3">
            <a:extLst>
              <a:ext uri="{FF2B5EF4-FFF2-40B4-BE49-F238E27FC236}">
                <a16:creationId xmlns:a16="http://schemas.microsoft.com/office/drawing/2014/main" id="{F8B6889D-E330-48CF-866F-6F1BEDBB7604}"/>
              </a:ext>
            </a:extLst>
          </p:cNvPr>
          <p:cNvPicPr>
            <a:picLocks noChangeAspect="1"/>
          </p:cNvPicPr>
          <p:nvPr/>
        </p:nvPicPr>
        <p:blipFill>
          <a:blip r:embed="rId2"/>
          <a:stretch>
            <a:fillRect/>
          </a:stretch>
        </p:blipFill>
        <p:spPr>
          <a:xfrm>
            <a:off x="1188292" y="2216118"/>
            <a:ext cx="1452271" cy="543651"/>
          </a:xfrm>
          <a:prstGeom prst="rect">
            <a:avLst/>
          </a:prstGeom>
        </p:spPr>
      </p:pic>
      <p:pic>
        <p:nvPicPr>
          <p:cNvPr id="6" name="Picture 5">
            <a:extLst>
              <a:ext uri="{FF2B5EF4-FFF2-40B4-BE49-F238E27FC236}">
                <a16:creationId xmlns:a16="http://schemas.microsoft.com/office/drawing/2014/main" id="{3C94C9FB-0079-4DAF-9049-9F3A83F3884B}"/>
              </a:ext>
            </a:extLst>
          </p:cNvPr>
          <p:cNvPicPr>
            <a:picLocks noChangeAspect="1"/>
          </p:cNvPicPr>
          <p:nvPr/>
        </p:nvPicPr>
        <p:blipFill>
          <a:blip r:embed="rId3"/>
          <a:stretch>
            <a:fillRect/>
          </a:stretch>
        </p:blipFill>
        <p:spPr>
          <a:xfrm>
            <a:off x="3093292" y="2234793"/>
            <a:ext cx="1452271" cy="524976"/>
          </a:xfrm>
          <a:prstGeom prst="rect">
            <a:avLst/>
          </a:prstGeom>
        </p:spPr>
      </p:pic>
      <p:pic>
        <p:nvPicPr>
          <p:cNvPr id="7" name="Picture 6">
            <a:extLst>
              <a:ext uri="{FF2B5EF4-FFF2-40B4-BE49-F238E27FC236}">
                <a16:creationId xmlns:a16="http://schemas.microsoft.com/office/drawing/2014/main" id="{84A8A146-78EF-45A4-B2F4-3C63E5E24770}"/>
              </a:ext>
            </a:extLst>
          </p:cNvPr>
          <p:cNvPicPr>
            <a:picLocks noChangeAspect="1"/>
          </p:cNvPicPr>
          <p:nvPr/>
        </p:nvPicPr>
        <p:blipFill>
          <a:blip r:embed="rId4"/>
          <a:stretch>
            <a:fillRect/>
          </a:stretch>
        </p:blipFill>
        <p:spPr>
          <a:xfrm>
            <a:off x="4998292" y="2254580"/>
            <a:ext cx="1543050" cy="466725"/>
          </a:xfrm>
          <a:prstGeom prst="rect">
            <a:avLst/>
          </a:prstGeom>
        </p:spPr>
      </p:pic>
      <p:pic>
        <p:nvPicPr>
          <p:cNvPr id="9" name="Picture 8">
            <a:extLst>
              <a:ext uri="{FF2B5EF4-FFF2-40B4-BE49-F238E27FC236}">
                <a16:creationId xmlns:a16="http://schemas.microsoft.com/office/drawing/2014/main" id="{86EA443D-427C-4B26-95B0-CFE29B34CE0A}"/>
              </a:ext>
            </a:extLst>
          </p:cNvPr>
          <p:cNvPicPr>
            <a:picLocks noChangeAspect="1"/>
          </p:cNvPicPr>
          <p:nvPr/>
        </p:nvPicPr>
        <p:blipFill>
          <a:blip r:embed="rId5"/>
          <a:stretch>
            <a:fillRect/>
          </a:stretch>
        </p:blipFill>
        <p:spPr>
          <a:xfrm>
            <a:off x="7135876" y="2216118"/>
            <a:ext cx="1543051" cy="567400"/>
          </a:xfrm>
          <a:prstGeom prst="rect">
            <a:avLst/>
          </a:prstGeom>
        </p:spPr>
      </p:pic>
      <p:pic>
        <p:nvPicPr>
          <p:cNvPr id="11" name="Picture 10">
            <a:extLst>
              <a:ext uri="{FF2B5EF4-FFF2-40B4-BE49-F238E27FC236}">
                <a16:creationId xmlns:a16="http://schemas.microsoft.com/office/drawing/2014/main" id="{FE7C1886-18E3-4EA9-A819-6B88A92856A4}"/>
              </a:ext>
            </a:extLst>
          </p:cNvPr>
          <p:cNvPicPr>
            <a:picLocks noChangeAspect="1"/>
          </p:cNvPicPr>
          <p:nvPr/>
        </p:nvPicPr>
        <p:blipFill>
          <a:blip r:embed="rId6"/>
          <a:stretch>
            <a:fillRect/>
          </a:stretch>
        </p:blipFill>
        <p:spPr>
          <a:xfrm>
            <a:off x="1122978" y="4322166"/>
            <a:ext cx="1808959" cy="726965"/>
          </a:xfrm>
          <a:prstGeom prst="rect">
            <a:avLst/>
          </a:prstGeom>
        </p:spPr>
      </p:pic>
      <p:pic>
        <p:nvPicPr>
          <p:cNvPr id="13" name="Picture 12">
            <a:extLst>
              <a:ext uri="{FF2B5EF4-FFF2-40B4-BE49-F238E27FC236}">
                <a16:creationId xmlns:a16="http://schemas.microsoft.com/office/drawing/2014/main" id="{6C436892-0B36-42E6-B712-69CAE40BE2B8}"/>
              </a:ext>
            </a:extLst>
          </p:cNvPr>
          <p:cNvPicPr>
            <a:picLocks noChangeAspect="1"/>
          </p:cNvPicPr>
          <p:nvPr/>
        </p:nvPicPr>
        <p:blipFill>
          <a:blip r:embed="rId7"/>
          <a:stretch>
            <a:fillRect/>
          </a:stretch>
        </p:blipFill>
        <p:spPr>
          <a:xfrm>
            <a:off x="4317934" y="4206325"/>
            <a:ext cx="882268" cy="870504"/>
          </a:xfrm>
          <a:prstGeom prst="rect">
            <a:avLst/>
          </a:prstGeom>
        </p:spPr>
      </p:pic>
    </p:spTree>
    <p:extLst>
      <p:ext uri="{BB962C8B-B14F-4D97-AF65-F5344CB8AC3E}">
        <p14:creationId xmlns:p14="http://schemas.microsoft.com/office/powerpoint/2010/main" val="3023558852"/>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B24C3-E289-489C-9A25-15122DE49C3B}"/>
              </a:ext>
            </a:extLst>
          </p:cNvPr>
          <p:cNvSpPr>
            <a:spLocks noGrp="1"/>
          </p:cNvSpPr>
          <p:nvPr>
            <p:ph type="title"/>
          </p:nvPr>
        </p:nvSpPr>
        <p:spPr>
          <a:xfrm>
            <a:off x="838200" y="365125"/>
            <a:ext cx="10515600" cy="1325563"/>
          </a:xfrm>
        </p:spPr>
        <p:txBody>
          <a:bodyPr>
            <a:normAutofit/>
          </a:bodyPr>
          <a:lstStyle/>
          <a:p>
            <a:r>
              <a:rPr lang="en-US" sz="1800" dirty="0">
                <a:latin typeface="+mn-lt"/>
                <a:ea typeface="+mn-ea"/>
                <a:cs typeface="+mn-cs"/>
              </a:rPr>
              <a:t>Flight aware flight delay visualization, </a:t>
            </a:r>
            <a:r>
              <a:rPr lang="en-US" sz="1800" dirty="0" err="1">
                <a:latin typeface="+mn-lt"/>
                <a:ea typeface="+mn-ea"/>
                <a:cs typeface="+mn-cs"/>
              </a:rPr>
              <a:t>MiseryMap</a:t>
            </a:r>
            <a:r>
              <a:rPr lang="en-US" sz="1800" dirty="0">
                <a:latin typeface="+mn-lt"/>
                <a:ea typeface="+mn-ea"/>
                <a:cs typeface="+mn-cs"/>
              </a:rPr>
              <a:t> 2019. </a:t>
            </a:r>
            <a:r>
              <a:rPr lang="en-US" sz="1400" dirty="0">
                <a:latin typeface="+mn-lt"/>
                <a:ea typeface="+mn-ea"/>
                <a:cs typeface="+mn-cs"/>
                <a:hlinkClick r:id="rId2" action="ppaction://hlinksldjump"/>
              </a:rPr>
              <a:t>[4]</a:t>
            </a:r>
            <a:br>
              <a:rPr lang="en-US" sz="1400" dirty="0">
                <a:latin typeface="+mn-lt"/>
                <a:ea typeface="+mn-ea"/>
                <a:cs typeface="+mn-cs"/>
              </a:rPr>
            </a:br>
            <a:br>
              <a:rPr lang="en-US" sz="1400" dirty="0">
                <a:latin typeface="+mn-lt"/>
                <a:ea typeface="+mn-ea"/>
                <a:cs typeface="+mn-cs"/>
              </a:rPr>
            </a:br>
            <a:r>
              <a:rPr lang="en-US" sz="1400" dirty="0">
                <a:latin typeface="+mn-lt"/>
                <a:ea typeface="+mn-ea"/>
                <a:cs typeface="+mn-cs"/>
              </a:rPr>
              <a:t>This visualization shows some big Airports only, no data available for Airlines and no option to choose other airports e.g. Indianapolis , Cincinnati etc. More importantly , this is based on current data (last few hours) and not an analysis on a historical dataset.</a:t>
            </a:r>
          </a:p>
        </p:txBody>
      </p:sp>
      <p:pic>
        <p:nvPicPr>
          <p:cNvPr id="4" name="Content Placeholder 3">
            <a:extLst>
              <a:ext uri="{FF2B5EF4-FFF2-40B4-BE49-F238E27FC236}">
                <a16:creationId xmlns:a16="http://schemas.microsoft.com/office/drawing/2014/main" id="{99E3FED9-29C0-47AD-ACE9-3586419B9F9E}"/>
              </a:ext>
            </a:extLst>
          </p:cNvPr>
          <p:cNvPicPr>
            <a:picLocks noGrp="1" noChangeAspect="1"/>
          </p:cNvPicPr>
          <p:nvPr>
            <p:ph idx="1"/>
          </p:nvPr>
        </p:nvPicPr>
        <p:blipFill>
          <a:blip r:embed="rId3"/>
          <a:stretch>
            <a:fillRect/>
          </a:stretch>
        </p:blipFill>
        <p:spPr>
          <a:xfrm>
            <a:off x="1343815" y="1825625"/>
            <a:ext cx="9504370" cy="4351338"/>
          </a:xfrm>
          <a:prstGeom prst="rect">
            <a:avLst/>
          </a:prstGeom>
        </p:spPr>
      </p:pic>
    </p:spTree>
    <p:extLst>
      <p:ext uri="{BB962C8B-B14F-4D97-AF65-F5344CB8AC3E}">
        <p14:creationId xmlns:p14="http://schemas.microsoft.com/office/powerpoint/2010/main" val="2863180571"/>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B24C3-E289-489C-9A25-15122DE49C3B}"/>
              </a:ext>
            </a:extLst>
          </p:cNvPr>
          <p:cNvSpPr>
            <a:spLocks noGrp="1"/>
          </p:cNvSpPr>
          <p:nvPr>
            <p:ph type="title"/>
          </p:nvPr>
        </p:nvSpPr>
        <p:spPr>
          <a:xfrm>
            <a:off x="838200" y="365125"/>
            <a:ext cx="10515600" cy="1325563"/>
          </a:xfrm>
        </p:spPr>
        <p:txBody>
          <a:bodyPr>
            <a:normAutofit/>
          </a:bodyPr>
          <a:lstStyle/>
          <a:p>
            <a:r>
              <a:rPr lang="en-US" sz="1800" dirty="0">
                <a:latin typeface="+mn-lt"/>
                <a:ea typeface="+mn-ea"/>
                <a:cs typeface="+mn-cs"/>
              </a:rPr>
              <a:t>Flight aware flight delay visualization, </a:t>
            </a:r>
            <a:r>
              <a:rPr lang="en-US" sz="1800" dirty="0" err="1">
                <a:latin typeface="+mn-lt"/>
                <a:ea typeface="+mn-ea"/>
                <a:cs typeface="+mn-cs"/>
              </a:rPr>
              <a:t>MiseryMap</a:t>
            </a:r>
            <a:r>
              <a:rPr lang="en-US" sz="1800" dirty="0">
                <a:latin typeface="+mn-lt"/>
                <a:ea typeface="+mn-ea"/>
                <a:cs typeface="+mn-cs"/>
              </a:rPr>
              <a:t> 2019. </a:t>
            </a:r>
            <a:r>
              <a:rPr lang="en-US" sz="1400" dirty="0">
                <a:latin typeface="+mn-lt"/>
                <a:ea typeface="+mn-ea"/>
                <a:cs typeface="+mn-cs"/>
                <a:hlinkClick r:id="rId2" action="ppaction://hlinksldjump"/>
              </a:rPr>
              <a:t>[4]</a:t>
            </a:r>
            <a:br>
              <a:rPr lang="en-US" sz="1400" dirty="0">
                <a:latin typeface="+mn-lt"/>
                <a:ea typeface="+mn-ea"/>
                <a:cs typeface="+mn-cs"/>
              </a:rPr>
            </a:br>
            <a:br>
              <a:rPr lang="en-US" sz="1400" dirty="0">
                <a:latin typeface="+mn-lt"/>
                <a:ea typeface="+mn-ea"/>
                <a:cs typeface="+mn-cs"/>
              </a:rPr>
            </a:br>
            <a:r>
              <a:rPr lang="en-US" sz="1400" dirty="0">
                <a:latin typeface="+mn-lt"/>
                <a:ea typeface="+mn-ea"/>
                <a:cs typeface="+mn-cs"/>
              </a:rPr>
              <a:t>This visualization shows some big Airports only, no data available for Airlines and no option to choose other airports e.g. Indianapolis , Cincinnati etc. More importantly , this is based on current data (last few hours) and not an analysis on a historical dataset.</a:t>
            </a:r>
          </a:p>
        </p:txBody>
      </p:sp>
      <p:pic>
        <p:nvPicPr>
          <p:cNvPr id="4" name="Content Placeholder 3">
            <a:extLst>
              <a:ext uri="{FF2B5EF4-FFF2-40B4-BE49-F238E27FC236}">
                <a16:creationId xmlns:a16="http://schemas.microsoft.com/office/drawing/2014/main" id="{99E3FED9-29C0-47AD-ACE9-3586419B9F9E}"/>
              </a:ext>
            </a:extLst>
          </p:cNvPr>
          <p:cNvPicPr>
            <a:picLocks noGrp="1" noChangeAspect="1"/>
          </p:cNvPicPr>
          <p:nvPr>
            <p:ph idx="1"/>
          </p:nvPr>
        </p:nvPicPr>
        <p:blipFill>
          <a:blip r:embed="rId3"/>
          <a:stretch>
            <a:fillRect/>
          </a:stretch>
        </p:blipFill>
        <p:spPr>
          <a:xfrm>
            <a:off x="1343815" y="1825625"/>
            <a:ext cx="9504370" cy="4351338"/>
          </a:xfrm>
          <a:prstGeom prst="rect">
            <a:avLst/>
          </a:prstGeom>
        </p:spPr>
      </p:pic>
    </p:spTree>
    <p:extLst>
      <p:ext uri="{BB962C8B-B14F-4D97-AF65-F5344CB8AC3E}">
        <p14:creationId xmlns:p14="http://schemas.microsoft.com/office/powerpoint/2010/main" val="3200596815"/>
      </p:ext>
    </p:extLst>
  </p:cSld>
  <p:clrMapOvr>
    <a:masterClrMapping/>
  </p:clrMapOvr>
  <mc:AlternateContent xmlns:mc="http://schemas.openxmlformats.org/markup-compatibility/2006">
    <mc:Choice xmlns:p14="http://schemas.microsoft.com/office/powerpoint/2010/main" Requires="p14">
      <p:transition p14:dur="10" advClick="0" advTm="15000"/>
    </mc:Choice>
    <mc:Fallback>
      <p:transition advClick="0" advTm="15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TotalTime>
  <Words>2534</Words>
  <Application>Microsoft Office PowerPoint</Application>
  <PresentationFormat>Widescreen</PresentationFormat>
  <Paragraphs>157</Paragraphs>
  <Slides>43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Calibri Light</vt:lpstr>
      <vt:lpstr>Times New Roman</vt:lpstr>
      <vt:lpstr>Office Theme</vt:lpstr>
      <vt:lpstr>Airlines and Airports Punctuality Performance Analysis</vt:lpstr>
      <vt:lpstr>Why is this important?</vt:lpstr>
      <vt:lpstr>Why is this important?</vt:lpstr>
      <vt:lpstr>PowerPoint Presentation</vt:lpstr>
      <vt:lpstr>PowerPoint Presentation</vt:lpstr>
      <vt:lpstr>Existing analysis and visualizations</vt:lpstr>
      <vt:lpstr>Existing analysis and visualizations</vt:lpstr>
      <vt:lpstr>Flight aware flight delay visualization, MiseryMap 2019. [4]  This visualization shows some big Airports only, no data available for Airlines and no option to choose other airports e.g. Indianapolis , Cincinnati etc. More importantly , this is based on current data (last few hours) and not an analysis on a historical dataset.</vt:lpstr>
      <vt:lpstr>Flight aware flight delay visualization, MiseryMap 2019. [4]  This visualization shows some big Airports only, no data available for Airlines and no option to choose other airports e.g. Indianapolis , Cincinnati etc. More importantly , this is based on current data (last few hours) and not an analysis on a historical dataset.</vt:lpstr>
      <vt:lpstr>Flight Delay Information - Air Traffic Control System Command Center, 2019. [5]  This visualization also shows airports and its also based on current data (last few hours) and not an analysis on a historical dataset. Its interactive and lets user select airport or flights and provides current situation for that.</vt:lpstr>
      <vt:lpstr>Flight Delay Information - Air Traffic Control System Command Center, 2019. [5]  This visualization also shows airports and its also based on current data (last few hours) and not an analysis on a historical dataset. Its interactive and lets user select airport or flights and provides current situation for that.</vt:lpstr>
      <vt:lpstr>Are these visualizations enough?</vt:lpstr>
      <vt:lpstr>Are these visualizations enough?</vt:lpstr>
      <vt:lpstr>Objectives</vt:lpstr>
      <vt:lpstr>Objectives</vt:lpstr>
      <vt:lpstr>Dataset: Bureau of Transportation Statistics</vt:lpstr>
      <vt:lpstr>Dataset: Bureau of Transportation Statistics</vt:lpstr>
      <vt:lpstr>Top 20 delayed flights </vt:lpstr>
      <vt:lpstr>On time vs delayed ratio of flights per airline</vt:lpstr>
      <vt:lpstr>On time vs delayed ratio of flights per airline</vt:lpstr>
      <vt:lpstr>Airline carrier delays proportion</vt:lpstr>
      <vt:lpstr>Southwest delay distribution </vt:lpstr>
      <vt:lpstr>Comparing delay distribution of US Airways &amp; Republic Airways</vt:lpstr>
      <vt:lpstr>Comparing delay distribution of US Airways &amp; Republic Airways</vt:lpstr>
      <vt:lpstr>Flight delay reason stacked area chart</vt:lpstr>
      <vt:lpstr>Flight delay reason stacked area chart</vt:lpstr>
      <vt:lpstr>Top 10 Busiest airports and their delays</vt:lpstr>
      <vt:lpstr>Distribution of delays by carrier</vt:lpstr>
      <vt:lpstr>Comparing airline, arrival delay, distance and scheduled time using pair-plot</vt:lpstr>
      <vt:lpstr>Comparing airline, arrival delay, distance and scheduled time using pair-plot</vt:lpstr>
      <vt:lpstr>Choropleth maps</vt:lpstr>
      <vt:lpstr>Calculating cancellation, diversion rate and flight percentage for each airline carrier</vt:lpstr>
      <vt:lpstr>Taxi-in vs taxi-out in stacked bar chart for every airline</vt:lpstr>
      <vt:lpstr>Arrival vs departure delay for every airline</vt:lpstr>
      <vt:lpstr>Arrival vs departure delay for every airline</vt:lpstr>
      <vt:lpstr>Week by cancellation</vt:lpstr>
      <vt:lpstr>PowerPoint Presentation</vt:lpstr>
      <vt:lpstr>PowerPoint Presentation</vt:lpstr>
      <vt:lpstr>Insights and conclusions</vt:lpstr>
      <vt:lpstr>Insights and conclusions</vt:lpstr>
      <vt:lpstr>Future work</vt:lpstr>
      <vt:lpstr>Future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Airlines and Airports Punctuality Performance Analysis</dc:title>
  <dc:creator>Lovely</dc:creator>
  <cp:lastModifiedBy>Lovely</cp:lastModifiedBy>
  <cp:revision>16</cp:revision>
  <dcterms:created xsi:type="dcterms:W3CDTF">2019-07-27T00:56:53Z</dcterms:created>
  <dcterms:modified xsi:type="dcterms:W3CDTF">2019-07-27T03:10:01Z</dcterms:modified>
</cp:coreProperties>
</file>